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4"/>
  </p:sldMasterIdLst>
  <p:notesMasterIdLst>
    <p:notesMasterId r:id="rId40"/>
  </p:notesMasterIdLst>
  <p:sldIdLst>
    <p:sldId id="256" r:id="rId15"/>
    <p:sldId id="259" r:id="rId16"/>
    <p:sldId id="257" r:id="rId17"/>
    <p:sldId id="284" r:id="rId18"/>
    <p:sldId id="258" r:id="rId19"/>
    <p:sldId id="286" r:id="rId20"/>
    <p:sldId id="265" r:id="rId21"/>
    <p:sldId id="287" r:id="rId22"/>
    <p:sldId id="295" r:id="rId23"/>
    <p:sldId id="291" r:id="rId24"/>
    <p:sldId id="266" r:id="rId25"/>
    <p:sldId id="289" r:id="rId26"/>
    <p:sldId id="290" r:id="rId27"/>
    <p:sldId id="294" r:id="rId28"/>
    <p:sldId id="297" r:id="rId29"/>
    <p:sldId id="298" r:id="rId30"/>
    <p:sldId id="299" r:id="rId31"/>
    <p:sldId id="300" r:id="rId32"/>
    <p:sldId id="302" r:id="rId33"/>
    <p:sldId id="293" r:id="rId34"/>
    <p:sldId id="301" r:id="rId35"/>
    <p:sldId id="292" r:id="rId36"/>
    <p:sldId id="304" r:id="rId37"/>
    <p:sldId id="305" r:id="rId38"/>
    <p:sldId id="30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C0A97D-8844-4166-810F-5472E0101CE8}">
  <a:tblStyle styleId="{38C0A97D-8844-4166-810F-5472E0101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93692" autoAdjust="0"/>
  </p:normalViewPr>
  <p:slideViewPr>
    <p:cSldViewPr snapToGrid="0">
      <p:cViewPr>
        <p:scale>
          <a:sx n="84" d="100"/>
          <a:sy n="84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2.2999999999999998</c:v>
                </c:pt>
                <c:pt idx="3">
                  <c:v>1.8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16-41D2-808B-0291821AB8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ysClr val="window" lastClr="FFFFFF">
                  <a:lumMod val="7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2</c:v>
                </c:pt>
                <c:pt idx="2">
                  <c:v>1.7</c:v>
                </c:pt>
                <c:pt idx="3">
                  <c:v>2.4</c:v>
                </c:pt>
                <c:pt idx="4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16-41D2-808B-0291821AB8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ysClr val="window" lastClr="FFFFFF">
                  <a:lumMod val="6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2.6</c:v>
                </c:pt>
                <c:pt idx="2">
                  <c:v>2.5</c:v>
                </c:pt>
                <c:pt idx="3">
                  <c:v>3</c:v>
                </c:pt>
                <c:pt idx="4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16-41D2-808B-0291821AB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915456"/>
        <c:axId val="82604800"/>
      </c:lineChart>
      <c:catAx>
        <c:axId val="809154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3175"/>
        </c:spPr>
        <c:crossAx val="82604800"/>
        <c:crosses val="autoZero"/>
        <c:auto val="1"/>
        <c:lblAlgn val="ctr"/>
        <c:lblOffset val="100"/>
        <c:noMultiLvlLbl val="0"/>
      </c:catAx>
      <c:valAx>
        <c:axId val="82604800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one"/>
        <c:crossAx val="80915456"/>
        <c:crosses val="autoZero"/>
        <c:crossBetween val="between"/>
        <c:majorUnit val="0.8500000000000002"/>
      </c:valAx>
    </c:plotArea>
    <c:plotVisOnly val="1"/>
    <c:dispBlanksAs val="gap"/>
    <c:showDLblsOverMax val="0"/>
  </c:chart>
  <c:spPr>
    <a:solidFill>
      <a:sysClr val="window" lastClr="FFFFFF"/>
    </a:solidFill>
  </c:spPr>
  <c:txPr>
    <a:bodyPr/>
    <a:lstStyle/>
    <a:p>
      <a:pPr>
        <a:defRPr sz="1800"/>
      </a:pPr>
      <a:endParaRPr lang="pt-B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68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5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59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7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81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90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32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0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48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02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881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372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7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9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2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9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jpe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18" Type="http://schemas.openxmlformats.org/officeDocument/2006/relationships/image" Target="../media/image24.jp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24" Type="http://schemas.openxmlformats.org/officeDocument/2006/relationships/image" Target="../media/image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microsoft.com/office/2007/relationships/hdphoto" Target="../media/hdphoto5.wdp"/><Relationship Id="rId28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5.jpg"/><Relationship Id="rId9" Type="http://schemas.openxmlformats.org/officeDocument/2006/relationships/image" Target="../media/image18.png"/><Relationship Id="rId14" Type="http://schemas.microsoft.com/office/2007/relationships/hdphoto" Target="../media/hdphoto4.wdp"/><Relationship Id="rId22" Type="http://schemas.openxmlformats.org/officeDocument/2006/relationships/image" Target="../media/image28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17" Type="http://schemas.openxmlformats.org/officeDocument/2006/relationships/image" Target="../media/image24.jpg"/><Relationship Id="rId25" Type="http://schemas.openxmlformats.org/officeDocument/2006/relationships/image" Target="../media/image37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24" Type="http://schemas.microsoft.com/office/2007/relationships/hdphoto" Target="../media/hdphoto7.wdp"/><Relationship Id="rId32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23" Type="http://schemas.openxmlformats.org/officeDocument/2006/relationships/image" Target="../media/image36.png"/><Relationship Id="rId28" Type="http://schemas.openxmlformats.org/officeDocument/2006/relationships/image" Target="../media/image39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31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18.png"/><Relationship Id="rId14" Type="http://schemas.microsoft.com/office/2007/relationships/hdphoto" Target="../media/hdphoto4.wdp"/><Relationship Id="rId22" Type="http://schemas.microsoft.com/office/2007/relationships/hdphoto" Target="../media/hdphoto5.wdp"/><Relationship Id="rId27" Type="http://schemas.microsoft.com/office/2007/relationships/hdphoto" Target="../media/hdphoto8.wdp"/><Relationship Id="rId30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3341511" y="1739996"/>
            <a:ext cx="270933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>
                <a:solidFill>
                  <a:srgbClr val="0070C0"/>
                </a:solidFill>
              </a:rPr>
              <a:t>Provë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Imagem 2" descr="Uma imagem contendo objeto&#10;&#10;Descrição gerada automaticamente">
            <a:extLst>
              <a:ext uri="{FF2B5EF4-FFF2-40B4-BE49-F238E27FC236}">
                <a16:creationId xmlns:a16="http://schemas.microsoft.com/office/drawing/2014/main" id="{E9BDEF97-B7F5-4B11-A78C-DD8B522B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7" y="1469372"/>
            <a:ext cx="2359604" cy="220475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1020AE4F-3ECB-44D6-8E88-FC8C85A54406}"/>
              </a:ext>
            </a:extLst>
          </p:cNvPr>
          <p:cNvSpPr txBox="1">
            <a:spLocks/>
          </p:cNvSpPr>
          <p:nvPr/>
        </p:nvSpPr>
        <p:spPr>
          <a:xfrm>
            <a:off x="4607053" y="3674127"/>
            <a:ext cx="2887581" cy="126112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Adriana Elva Huayhua Marca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Gustavo Caires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Lais Silva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Matheus Lemes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Messias Carvalho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Wender Batista</a:t>
            </a:r>
          </a:p>
          <a:p>
            <a:endParaRPr lang="pt-BR" dirty="0"/>
          </a:p>
        </p:txBody>
      </p:sp>
      <p:sp>
        <p:nvSpPr>
          <p:cNvPr id="5" name="Google Shape;334;p15">
            <a:extLst>
              <a:ext uri="{FF2B5EF4-FFF2-40B4-BE49-F238E27FC236}">
                <a16:creationId xmlns:a16="http://schemas.microsoft.com/office/drawing/2014/main" id="{1CE732D1-5D32-4815-AD48-C6E55A1D8E5E}"/>
              </a:ext>
            </a:extLst>
          </p:cNvPr>
          <p:cNvSpPr txBox="1">
            <a:spLocks/>
          </p:cNvSpPr>
          <p:nvPr/>
        </p:nvSpPr>
        <p:spPr>
          <a:xfrm>
            <a:off x="2963988" y="2899796"/>
            <a:ext cx="4610855" cy="331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 </a:t>
            </a: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</a:rPr>
              <a:t>“Não conte os dias, faça os dias contarem”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729400" y="4736024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49F332-1833-46E8-B309-7B43C57B6B9B}"/>
              </a:ext>
            </a:extLst>
          </p:cNvPr>
          <p:cNvGrpSpPr/>
          <p:nvPr/>
        </p:nvGrpSpPr>
        <p:grpSpPr>
          <a:xfrm>
            <a:off x="179226" y="176686"/>
            <a:ext cx="8550174" cy="4856786"/>
            <a:chOff x="179226" y="199263"/>
            <a:chExt cx="8550174" cy="467195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1FDFC5B7-2DBE-4738-90A9-C25906DB7B40}"/>
                </a:ext>
              </a:extLst>
            </p:cNvPr>
            <p:cNvGrpSpPr/>
            <p:nvPr/>
          </p:nvGrpSpPr>
          <p:grpSpPr>
            <a:xfrm>
              <a:off x="586866" y="1160140"/>
              <a:ext cx="7929873" cy="3711075"/>
              <a:chOff x="209923" y="1358374"/>
              <a:chExt cx="11653413" cy="5263543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0AFB9BA6-95F3-45B5-9C61-5A3D2EF16F95}"/>
                  </a:ext>
                </a:extLst>
              </p:cNvPr>
              <p:cNvSpPr/>
              <p:nvPr/>
            </p:nvSpPr>
            <p:spPr>
              <a:xfrm>
                <a:off x="214011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Designers Gráficas</a:t>
                </a:r>
              </a:p>
            </p:txBody>
          </p: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4197FD73-BE6C-41BF-BCC5-DE4217F42F98}"/>
                  </a:ext>
                </a:extLst>
              </p:cNvPr>
              <p:cNvSpPr/>
              <p:nvPr/>
            </p:nvSpPr>
            <p:spPr>
              <a:xfrm>
                <a:off x="2340122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Freelancers</a:t>
                </a:r>
                <a:endParaRPr lang="pt-BR" dirty="0">
                  <a:solidFill>
                    <a:schemeClr val="accent2"/>
                  </a:solidFill>
                  <a:latin typeface="Poppins"/>
                </a:endParaRPr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33980E51-A167-48F5-B690-7270E43FDE68}"/>
                  </a:ext>
                </a:extLst>
              </p:cNvPr>
              <p:cNvSpPr/>
              <p:nvPr/>
            </p:nvSpPr>
            <p:spPr>
              <a:xfrm>
                <a:off x="779637" y="5796738"/>
                <a:ext cx="2494762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Estúdios de animação</a:t>
                </a:r>
              </a:p>
            </p:txBody>
          </p:sp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ADA2004B-469E-4566-AB70-A0E4303D484A}"/>
                  </a:ext>
                </a:extLst>
              </p:cNvPr>
              <p:cNvSpPr/>
              <p:nvPr/>
            </p:nvSpPr>
            <p:spPr>
              <a:xfrm>
                <a:off x="214010" y="1371183"/>
                <a:ext cx="2920128" cy="10005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rendimento do PC durante o processo</a:t>
                </a:r>
              </a:p>
            </p:txBody>
          </p:sp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C12B20C6-9FB7-42E5-AA39-CD1AF60577D7}"/>
                  </a:ext>
                </a:extLst>
              </p:cNvPr>
              <p:cNvSpPr/>
              <p:nvPr/>
            </p:nvSpPr>
            <p:spPr>
              <a:xfrm>
                <a:off x="3274400" y="1358374"/>
                <a:ext cx="1868555" cy="1013352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Alertas através de SMS</a:t>
                </a:r>
              </a:p>
            </p:txBody>
          </p:sp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BA9DA777-B3FC-4738-A4C7-8B3530AD613F}"/>
                  </a:ext>
                </a:extLst>
              </p:cNvPr>
              <p:cNvSpPr/>
              <p:nvPr/>
            </p:nvSpPr>
            <p:spPr>
              <a:xfrm>
                <a:off x="209923" y="2515021"/>
                <a:ext cx="2334645" cy="114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Gerar relatórios dos dados coletados</a:t>
                </a:r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5937978A-AFA8-4472-B60E-FE3C8E8239F5}"/>
                  </a:ext>
                </a:extLst>
              </p:cNvPr>
              <p:cNvSpPr/>
              <p:nvPr/>
            </p:nvSpPr>
            <p:spPr>
              <a:xfrm>
                <a:off x="2707971" y="2517863"/>
                <a:ext cx="2572455" cy="112850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compatibilidade do hardware com o tipo de serviço</a:t>
                </a:r>
              </a:p>
            </p:txBody>
          </p:sp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7B9CABF-0478-496C-B534-A8337A7F0716}"/>
                  </a:ext>
                </a:extLst>
              </p:cNvPr>
              <p:cNvSpPr/>
              <p:nvPr/>
            </p:nvSpPr>
            <p:spPr>
              <a:xfrm>
                <a:off x="6821004" y="1511477"/>
                <a:ext cx="2191300" cy="950024"/>
              </a:xfrm>
              <a:prstGeom prst="roundRect">
                <a:avLst>
                  <a:gd name="adj" fmla="val 187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Sistema monitorando todo o processo</a:t>
                </a: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B4B3E5E0-EA74-4383-B511-EE47550FC8E8}"/>
                  </a:ext>
                </a:extLst>
              </p:cNvPr>
              <p:cNvSpPr/>
              <p:nvPr/>
            </p:nvSpPr>
            <p:spPr>
              <a:xfrm>
                <a:off x="9156024" y="1511477"/>
                <a:ext cx="2076968" cy="96757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API de integração do sistema e o slack</a:t>
                </a: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D91B90B5-010D-4C22-8F2B-3CBC095A4A2E}"/>
                  </a:ext>
                </a:extLst>
              </p:cNvPr>
              <p:cNvSpPr/>
              <p:nvPr/>
            </p:nvSpPr>
            <p:spPr>
              <a:xfrm>
                <a:off x="6821004" y="2712010"/>
                <a:ext cx="4601386" cy="9691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Alertar o usuário para uma melhora de hardware com base nos dados</a:t>
                </a:r>
              </a:p>
            </p:txBody>
          </p:sp>
          <p:sp>
            <p:nvSpPr>
              <p:cNvPr id="54" name="Retângulo: Cantos Arredondados 53">
                <a:extLst>
                  <a:ext uri="{FF2B5EF4-FFF2-40B4-BE49-F238E27FC236}">
                    <a16:creationId xmlns:a16="http://schemas.microsoft.com/office/drawing/2014/main" id="{C6B94669-BB08-4D1D-999C-FB4DB2E73893}"/>
                  </a:ext>
                </a:extLst>
              </p:cNvPr>
              <p:cNvSpPr/>
              <p:nvPr/>
            </p:nvSpPr>
            <p:spPr>
              <a:xfrm>
                <a:off x="6683484" y="4677092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Tranquilidade durante o processo de animação</a:t>
                </a: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4DC1D972-39DE-4561-809E-B5D2DC92B213}"/>
                  </a:ext>
                </a:extLst>
              </p:cNvPr>
              <p:cNvSpPr/>
              <p:nvPr/>
            </p:nvSpPr>
            <p:spPr>
              <a:xfrm>
                <a:off x="9345422" y="4641387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Diminuição do risco de perda do projeto</a:t>
                </a:r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id="{8BE5B1A2-917E-44DA-9DD5-DE85063E5FFB}"/>
                  </a:ext>
                </a:extLst>
              </p:cNvPr>
              <p:cNvSpPr/>
              <p:nvPr/>
            </p:nvSpPr>
            <p:spPr>
              <a:xfrm>
                <a:off x="7167267" y="5810267"/>
                <a:ext cx="3908858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Maior controle na manutenção do hardware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FE7E838-EB07-44BB-AA69-C6CC05721B20}"/>
                </a:ext>
              </a:extLst>
            </p:cNvPr>
            <p:cNvSpPr txBox="1"/>
            <p:nvPr/>
          </p:nvSpPr>
          <p:spPr>
            <a:xfrm>
              <a:off x="179226" y="199263"/>
              <a:ext cx="8337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CANVAS ADAPTADO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E9CBAD46-C5B5-46D5-A08F-4220CC396AE3}"/>
                </a:ext>
              </a:extLst>
            </p:cNvPr>
            <p:cNvGrpSpPr/>
            <p:nvPr/>
          </p:nvGrpSpPr>
          <p:grpSpPr>
            <a:xfrm>
              <a:off x="474952" y="770467"/>
              <a:ext cx="8254448" cy="2664311"/>
              <a:chOff x="359400" y="773861"/>
              <a:chExt cx="8254448" cy="2664311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541C43C-DC58-4A80-B590-982D317E3C99}"/>
                  </a:ext>
                </a:extLst>
              </p:cNvPr>
              <p:cNvSpPr txBox="1"/>
              <p:nvPr/>
            </p:nvSpPr>
            <p:spPr>
              <a:xfrm>
                <a:off x="536234" y="773861"/>
                <a:ext cx="3500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TAREFAS IDENTIFICADAS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9B32748-602E-4A60-88E9-2AFCC9921B3B}"/>
                  </a:ext>
                </a:extLst>
              </p:cNvPr>
              <p:cNvSpPr txBox="1"/>
              <p:nvPr/>
            </p:nvSpPr>
            <p:spPr>
              <a:xfrm>
                <a:off x="5065553" y="773861"/>
                <a:ext cx="3022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IDEIAS E SOLUÇÕES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011ACB0-2450-47AE-997F-CFB8CB1B46C6}"/>
                  </a:ext>
                </a:extLst>
              </p:cNvPr>
              <p:cNvSpPr txBox="1"/>
              <p:nvPr/>
            </p:nvSpPr>
            <p:spPr>
              <a:xfrm>
                <a:off x="359400" y="3099618"/>
                <a:ext cx="3354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CLIENTES E USUÁRIOS</a:t>
                </a: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08E1111-2EA4-44A0-89C7-153A7E7F1B79}"/>
                  </a:ext>
                </a:extLst>
              </p:cNvPr>
              <p:cNvSpPr txBox="1"/>
              <p:nvPr/>
            </p:nvSpPr>
            <p:spPr>
              <a:xfrm>
                <a:off x="4572000" y="3046876"/>
                <a:ext cx="4041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BENEFICIOS PARA O NEGÓCIO E PARA O TIME</a:t>
                </a:r>
              </a:p>
            </p:txBody>
          </p:sp>
        </p:grpSp>
      </p:grpSp>
      <p:pic>
        <p:nvPicPr>
          <p:cNvPr id="24" name="Imagem 23" descr="Uma imagem contendo objeto&#10;&#10;Descrição gerada automaticamente">
            <a:extLst>
              <a:ext uri="{FF2B5EF4-FFF2-40B4-BE49-F238E27FC236}">
                <a16:creationId xmlns:a16="http://schemas.microsoft.com/office/drawing/2014/main" id="{432D6D48-CABF-4008-B2A3-5FD1CE34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title" idx="4294967295"/>
          </p:nvPr>
        </p:nvSpPr>
        <p:spPr>
          <a:xfrm>
            <a:off x="784841" y="67764"/>
            <a:ext cx="2645188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sz="3600" dirty="0">
                <a:solidFill>
                  <a:srgbClr val="0070C0"/>
                </a:solidFill>
              </a:rPr>
              <a:t>StoryBoard</a:t>
            </a:r>
            <a:endParaRPr sz="3600" dirty="0">
              <a:solidFill>
                <a:srgbClr val="0070C0"/>
              </a:solidFill>
            </a:endParaRPr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FA29D4EF-DF0F-4F48-9F12-3F3405D2DFF8}"/>
              </a:ext>
            </a:extLst>
          </p:cNvPr>
          <p:cNvGrpSpPr/>
          <p:nvPr/>
        </p:nvGrpSpPr>
        <p:grpSpPr>
          <a:xfrm>
            <a:off x="668740" y="691909"/>
            <a:ext cx="8236507" cy="4260756"/>
            <a:chOff x="225083" y="460715"/>
            <a:chExt cx="10612833" cy="6069128"/>
          </a:xfrm>
        </p:grpSpPr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86D71EFB-229B-4255-AF8C-025224078F18}"/>
                </a:ext>
              </a:extLst>
            </p:cNvPr>
            <p:cNvSpPr/>
            <p:nvPr/>
          </p:nvSpPr>
          <p:spPr>
            <a:xfrm>
              <a:off x="3598985" y="46071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FD104007-20BF-472E-8468-C636C2B9EEEA}"/>
                </a:ext>
              </a:extLst>
            </p:cNvPr>
            <p:cNvSpPr/>
            <p:nvPr/>
          </p:nvSpPr>
          <p:spPr>
            <a:xfrm>
              <a:off x="6972887" y="460715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4AA04B08-5FCE-43D5-8F90-1B2184BE035A}"/>
                </a:ext>
              </a:extLst>
            </p:cNvPr>
            <p:cNvSpPr/>
            <p:nvPr/>
          </p:nvSpPr>
          <p:spPr>
            <a:xfrm>
              <a:off x="225083" y="3541847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4B81AED7-456E-4E4C-8965-3F4989B55C21}"/>
                </a:ext>
              </a:extLst>
            </p:cNvPr>
            <p:cNvSpPr/>
            <p:nvPr/>
          </p:nvSpPr>
          <p:spPr>
            <a:xfrm>
              <a:off x="3598985" y="354184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Retângulo 167">
              <a:extLst>
                <a:ext uri="{FF2B5EF4-FFF2-40B4-BE49-F238E27FC236}">
                  <a16:creationId xmlns:a16="http://schemas.microsoft.com/office/drawing/2014/main" id="{DE94E443-B862-4E51-8AEF-C3E1E08159F3}"/>
                </a:ext>
              </a:extLst>
            </p:cNvPr>
            <p:cNvSpPr/>
            <p:nvPr/>
          </p:nvSpPr>
          <p:spPr>
            <a:xfrm>
              <a:off x="3748582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1331916C-6DE0-4FAA-BE7D-314D044884D7}"/>
                </a:ext>
              </a:extLst>
            </p:cNvPr>
            <p:cNvSpPr/>
            <p:nvPr/>
          </p:nvSpPr>
          <p:spPr>
            <a:xfrm>
              <a:off x="7122484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CFF6405-87DA-4E7D-997E-95104FD1173F}"/>
                </a:ext>
              </a:extLst>
            </p:cNvPr>
            <p:cNvSpPr/>
            <p:nvPr/>
          </p:nvSpPr>
          <p:spPr>
            <a:xfrm>
              <a:off x="374680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744DE6E4-1B4A-41D3-BC26-CB1DA703673E}"/>
                </a:ext>
              </a:extLst>
            </p:cNvPr>
            <p:cNvSpPr/>
            <p:nvPr/>
          </p:nvSpPr>
          <p:spPr>
            <a:xfrm>
              <a:off x="3748582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2" name="Retângulo 171">
              <a:extLst>
                <a:ext uri="{FF2B5EF4-FFF2-40B4-BE49-F238E27FC236}">
                  <a16:creationId xmlns:a16="http://schemas.microsoft.com/office/drawing/2014/main" id="{56F3F117-2499-49EF-913A-384F9FC02732}"/>
                </a:ext>
              </a:extLst>
            </p:cNvPr>
            <p:cNvSpPr/>
            <p:nvPr/>
          </p:nvSpPr>
          <p:spPr>
            <a:xfrm>
              <a:off x="7789068" y="3609807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1916D392-F67C-434F-B6B0-BDFF2805358F}"/>
                </a:ext>
              </a:extLst>
            </p:cNvPr>
            <p:cNvSpPr txBox="1"/>
            <p:nvPr/>
          </p:nvSpPr>
          <p:spPr>
            <a:xfrm>
              <a:off x="3734446" y="2753584"/>
              <a:ext cx="3071905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Alerta de lentidão do hardware durante o processo</a:t>
              </a:r>
            </a:p>
          </p:txBody>
        </p:sp>
        <p:sp>
          <p:nvSpPr>
            <p:cNvPr id="174" name="CaixaDeTexto 173">
              <a:extLst>
                <a:ext uri="{FF2B5EF4-FFF2-40B4-BE49-F238E27FC236}">
                  <a16:creationId xmlns:a16="http://schemas.microsoft.com/office/drawing/2014/main" id="{54222712-9883-4340-B5FC-D8A54CF4AD65}"/>
                </a:ext>
              </a:extLst>
            </p:cNvPr>
            <p:cNvSpPr txBox="1"/>
            <p:nvPr/>
          </p:nvSpPr>
          <p:spPr>
            <a:xfrm>
              <a:off x="7006028" y="2784362"/>
              <a:ext cx="3221502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Identificação do causa do baixo nível de desempenho</a:t>
              </a:r>
            </a:p>
          </p:txBody>
        </p:sp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40B55744-967C-4657-9C03-9F4F583B980D}"/>
                </a:ext>
              </a:extLst>
            </p:cNvPr>
            <p:cNvSpPr txBox="1"/>
            <p:nvPr/>
          </p:nvSpPr>
          <p:spPr>
            <a:xfrm>
              <a:off x="364446" y="5793549"/>
              <a:ext cx="3071905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Gráfico informando o motivo e horário do ocorrido</a:t>
              </a:r>
            </a:p>
          </p:txBody>
        </p:sp>
        <p:sp>
          <p:nvSpPr>
            <p:cNvPr id="176" name="CaixaDeTexto 175">
              <a:extLst>
                <a:ext uri="{FF2B5EF4-FFF2-40B4-BE49-F238E27FC236}">
                  <a16:creationId xmlns:a16="http://schemas.microsoft.com/office/drawing/2014/main" id="{83886FFD-928E-44EC-A9DD-AD17AC90EDFD}"/>
                </a:ext>
              </a:extLst>
            </p:cNvPr>
            <p:cNvSpPr txBox="1"/>
            <p:nvPr/>
          </p:nvSpPr>
          <p:spPr>
            <a:xfrm>
              <a:off x="3534255" y="5872236"/>
              <a:ext cx="3396014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Informando possíveis causas desse problema </a:t>
              </a:r>
            </a:p>
          </p:txBody>
        </p:sp>
        <p:sp>
          <p:nvSpPr>
            <p:cNvPr id="177" name="AutoShape 8" descr="Exit Png">
              <a:extLst>
                <a:ext uri="{FF2B5EF4-FFF2-40B4-BE49-F238E27FC236}">
                  <a16:creationId xmlns:a16="http://schemas.microsoft.com/office/drawing/2014/main" id="{2C7F9FD6-4015-4FB6-A434-C68C6D793E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599"/>
              <a:ext cx="2801817" cy="28018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178" name="Picture 2" descr="Computer Screen Icon transparent PNG - StickPNG">
              <a:extLst>
                <a:ext uri="{FF2B5EF4-FFF2-40B4-BE49-F238E27FC236}">
                  <a16:creationId xmlns:a16="http://schemas.microsoft.com/office/drawing/2014/main" id="{6E5BB0C3-B1F9-4DC3-BE8B-A7A6E19E8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554" y="528413"/>
              <a:ext cx="2256168" cy="2256168"/>
            </a:xfrm>
            <a:prstGeom prst="rect">
              <a:avLst/>
            </a:prstGeom>
            <a:noFill/>
          </p:spPr>
        </p:pic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9B528FFC-C9C9-4588-9764-1E1EE680394D}"/>
                </a:ext>
              </a:extLst>
            </p:cNvPr>
            <p:cNvGrpSpPr/>
            <p:nvPr/>
          </p:nvGrpSpPr>
          <p:grpSpPr>
            <a:xfrm>
              <a:off x="225083" y="460715"/>
              <a:ext cx="3124774" cy="2968285"/>
              <a:chOff x="225083" y="460717"/>
              <a:chExt cx="3221502" cy="2968283"/>
            </a:xfrm>
            <a:noFill/>
          </p:grpSpPr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07AB0956-25DC-4364-8E64-B3704E9A7452}"/>
                  </a:ext>
                </a:extLst>
              </p:cNvPr>
              <p:cNvSpPr/>
              <p:nvPr/>
            </p:nvSpPr>
            <p:spPr>
              <a:xfrm>
                <a:off x="225083" y="460717"/>
                <a:ext cx="3221502" cy="2968283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>
                <a:extLst>
                  <a:ext uri="{FF2B5EF4-FFF2-40B4-BE49-F238E27FC236}">
                    <a16:creationId xmlns:a16="http://schemas.microsoft.com/office/drawing/2014/main" id="{4ACA194C-F2A0-460B-A1F7-F23CD785A8BA}"/>
                  </a:ext>
                </a:extLst>
              </p:cNvPr>
              <p:cNvSpPr/>
              <p:nvPr/>
            </p:nvSpPr>
            <p:spPr>
              <a:xfrm>
                <a:off x="364446" y="552594"/>
                <a:ext cx="2922308" cy="2086606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EAA7FA8C-7F27-4CE8-98F2-C8C7AD2E8BDA}"/>
                  </a:ext>
                </a:extLst>
              </p:cNvPr>
              <p:cNvSpPr txBox="1"/>
              <p:nvPr/>
            </p:nvSpPr>
            <p:spPr>
              <a:xfrm>
                <a:off x="360545" y="2712890"/>
                <a:ext cx="3071905" cy="59833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Usuário renderizando/criando uma animação</a:t>
                </a:r>
              </a:p>
            </p:txBody>
          </p:sp>
          <p:pic>
            <p:nvPicPr>
              <p:cNvPr id="198" name="Picture 4" descr="Imagem relacionada">
                <a:extLst>
                  <a:ext uri="{FF2B5EF4-FFF2-40B4-BE49-F238E27FC236}">
                    <a16:creationId xmlns:a16="http://schemas.microsoft.com/office/drawing/2014/main" id="{99754BA4-4573-4691-988A-920A08DD1D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993" y="576276"/>
                <a:ext cx="2020599" cy="2020599"/>
              </a:xfrm>
              <a:prstGeom prst="rect">
                <a:avLst/>
              </a:prstGeom>
              <a:grpFill/>
            </p:spPr>
          </p:pic>
        </p:grpSp>
        <p:pic>
          <p:nvPicPr>
            <p:cNvPr id="180" name="Picture 2" descr="Computer Screen Icon transparent PNG - StickPNG">
              <a:extLst>
                <a:ext uri="{FF2B5EF4-FFF2-40B4-BE49-F238E27FC236}">
                  <a16:creationId xmlns:a16="http://schemas.microsoft.com/office/drawing/2014/main" id="{01D7BD27-8124-48FB-8069-E8421C22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997" y="524550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81" name="Picture 14" descr="Resultado de imagem para alert png">
              <a:extLst>
                <a:ext uri="{FF2B5EF4-FFF2-40B4-BE49-F238E27FC236}">
                  <a16:creationId xmlns:a16="http://schemas.microsoft.com/office/drawing/2014/main" id="{452D8B97-7A17-4A23-9CA8-7AC467967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128" y="923666"/>
              <a:ext cx="1025906" cy="940414"/>
            </a:xfrm>
            <a:prstGeom prst="rect">
              <a:avLst/>
            </a:prstGeom>
            <a:noFill/>
          </p:spPr>
        </p:pic>
        <p:pic>
          <p:nvPicPr>
            <p:cNvPr id="182" name="Picture 6" descr="Resultado de imagem para grafico png">
              <a:extLst>
                <a:ext uri="{FF2B5EF4-FFF2-40B4-BE49-F238E27FC236}">
                  <a16:creationId xmlns:a16="http://schemas.microsoft.com/office/drawing/2014/main" id="{A624558F-B2D0-4EB2-9A4B-EDE5ACC4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863" y="1111365"/>
              <a:ext cx="817236" cy="817236"/>
            </a:xfrm>
            <a:prstGeom prst="rect">
              <a:avLst/>
            </a:prstGeom>
            <a:noFill/>
          </p:spPr>
        </p:pic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5071CEEA-40F5-4874-986A-A2DAB27F86D8}"/>
                </a:ext>
              </a:extLst>
            </p:cNvPr>
            <p:cNvCxnSpPr>
              <a:cxnSpLocks/>
            </p:cNvCxnSpPr>
            <p:nvPr/>
          </p:nvCxnSpPr>
          <p:spPr>
            <a:xfrm>
              <a:off x="9030345" y="866010"/>
              <a:ext cx="0" cy="1078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8" descr="Resultado de imagem para grafico pizza png">
              <a:extLst>
                <a:ext uri="{FF2B5EF4-FFF2-40B4-BE49-F238E27FC236}">
                  <a16:creationId xmlns:a16="http://schemas.microsoft.com/office/drawing/2014/main" id="{3E2187A1-657C-4A98-80D7-BFB4F82D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252" y="954900"/>
              <a:ext cx="435553" cy="408704"/>
            </a:xfrm>
            <a:prstGeom prst="rect">
              <a:avLst/>
            </a:prstGeom>
            <a:noFill/>
          </p:spPr>
        </p:pic>
        <p:sp>
          <p:nvSpPr>
            <p:cNvPr id="185" name="CaixaDeTexto 184">
              <a:extLst>
                <a:ext uri="{FF2B5EF4-FFF2-40B4-BE49-F238E27FC236}">
                  <a16:creationId xmlns:a16="http://schemas.microsoft.com/office/drawing/2014/main" id="{D1618905-8889-4819-A336-336086307860}"/>
                </a:ext>
              </a:extLst>
            </p:cNvPr>
            <p:cNvSpPr txBox="1"/>
            <p:nvPr/>
          </p:nvSpPr>
          <p:spPr>
            <a:xfrm>
              <a:off x="7768774" y="847884"/>
              <a:ext cx="12448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RAM </a:t>
              </a:r>
              <a:r>
                <a:rPr lang="pt-BR" sz="1050" dirty="0" err="1"/>
                <a:t>Alert</a:t>
              </a:r>
              <a:endParaRPr lang="pt-BR" sz="1050" dirty="0"/>
            </a:p>
          </p:txBody>
        </p:sp>
        <p:pic>
          <p:nvPicPr>
            <p:cNvPr id="186" name="Picture 14" descr="Resultado de imagem para alert png">
              <a:extLst>
                <a:ext uri="{FF2B5EF4-FFF2-40B4-BE49-F238E27FC236}">
                  <a16:creationId xmlns:a16="http://schemas.microsoft.com/office/drawing/2014/main" id="{62BD6562-707E-4AC5-AF9A-53F5B4C5F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467" y="847884"/>
              <a:ext cx="223612" cy="204978"/>
            </a:xfrm>
            <a:prstGeom prst="rect">
              <a:avLst/>
            </a:prstGeom>
            <a:noFill/>
          </p:spPr>
        </p:pic>
        <p:graphicFrame>
          <p:nvGraphicFramePr>
            <p:cNvPr id="187" name="LineChart">
              <a:extLst>
                <a:ext uri="{FF2B5EF4-FFF2-40B4-BE49-F238E27FC236}">
                  <a16:creationId xmlns:a16="http://schemas.microsoft.com/office/drawing/2014/main" id="{1D673C6D-F2EA-4442-B0BC-8BE0705F300C}"/>
                </a:ext>
              </a:extLst>
            </p:cNvPr>
            <p:cNvGraphicFramePr/>
            <p:nvPr>
              <p:custDataLst>
                <p:custData r:id="rId1"/>
              </p:custDataLst>
              <p:extLst>
                <p:ext uri="{D42A27DB-BD31-4B8C-83A1-F6EECF244321}">
                  <p14:modId xmlns:p14="http://schemas.microsoft.com/office/powerpoint/2010/main" val="2787893448"/>
                </p:ext>
              </p:extLst>
            </p:nvPr>
          </p:nvGraphicFramePr>
          <p:xfrm>
            <a:off x="1073874" y="3961627"/>
            <a:ext cx="1437715" cy="11258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88" name="Picture 2" descr="Computer Screen Icon transparent PNG - StickPNG">
              <a:extLst>
                <a:ext uri="{FF2B5EF4-FFF2-40B4-BE49-F238E27FC236}">
                  <a16:creationId xmlns:a16="http://schemas.microsoft.com/office/drawing/2014/main" id="{04523D7E-A758-45D3-8CE1-BE99DE07D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50" y="3624181"/>
              <a:ext cx="2256168" cy="2256168"/>
            </a:xfrm>
            <a:prstGeom prst="rect">
              <a:avLst/>
            </a:prstGeom>
            <a:noFill/>
          </p:spPr>
        </p:pic>
        <p:sp>
          <p:nvSpPr>
            <p:cNvPr id="189" name="CaixaDeTexto 188">
              <a:extLst>
                <a:ext uri="{FF2B5EF4-FFF2-40B4-BE49-F238E27FC236}">
                  <a16:creationId xmlns:a16="http://schemas.microsoft.com/office/drawing/2014/main" id="{883EE1BF-4B5D-40B9-92D8-04907FDA525F}"/>
                </a:ext>
              </a:extLst>
            </p:cNvPr>
            <p:cNvSpPr txBox="1"/>
            <p:nvPr/>
          </p:nvSpPr>
          <p:spPr>
            <a:xfrm>
              <a:off x="740804" y="3863962"/>
              <a:ext cx="828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RAM</a:t>
              </a:r>
            </a:p>
          </p:txBody>
        </p:sp>
        <p:pic>
          <p:nvPicPr>
            <p:cNvPr id="190" name="Picture 2" descr="Computer Screen Icon transparent PNG - StickPNG">
              <a:extLst>
                <a:ext uri="{FF2B5EF4-FFF2-40B4-BE49-F238E27FC236}">
                  <a16:creationId xmlns:a16="http://schemas.microsoft.com/office/drawing/2014/main" id="{0CA4AF84-3A7D-474A-A281-82ECBF929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52" y="3607378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91" name="Picture 10" descr="Resultado de imagem para relatorio icon png">
              <a:extLst>
                <a:ext uri="{FF2B5EF4-FFF2-40B4-BE49-F238E27FC236}">
                  <a16:creationId xmlns:a16="http://schemas.microsoft.com/office/drawing/2014/main" id="{4CC492D6-E9D1-475B-8B56-1790E4AA3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4313" y="3968983"/>
              <a:ext cx="1008365" cy="1008365"/>
            </a:xfrm>
            <a:prstGeom prst="rect">
              <a:avLst/>
            </a:prstGeom>
            <a:noFill/>
          </p:spPr>
        </p:pic>
        <p:pic>
          <p:nvPicPr>
            <p:cNvPr id="192" name="Picture 12" descr="Resultado de imagem para relatorio icon png">
              <a:extLst>
                <a:ext uri="{FF2B5EF4-FFF2-40B4-BE49-F238E27FC236}">
                  <a16:creationId xmlns:a16="http://schemas.microsoft.com/office/drawing/2014/main" id="{CC1BFED2-15EF-4A59-A7B4-C2E7F10A4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301" y="3947738"/>
              <a:ext cx="987449" cy="987449"/>
            </a:xfrm>
            <a:prstGeom prst="rect">
              <a:avLst/>
            </a:prstGeom>
            <a:noFill/>
          </p:spPr>
        </p:pic>
        <p:sp>
          <p:nvSpPr>
            <p:cNvPr id="193" name="CaixaDeTexto 192">
              <a:extLst>
                <a:ext uri="{FF2B5EF4-FFF2-40B4-BE49-F238E27FC236}">
                  <a16:creationId xmlns:a16="http://schemas.microsoft.com/office/drawing/2014/main" id="{452143E5-A76B-4579-8C8D-3ABB144E37AD}"/>
                </a:ext>
              </a:extLst>
            </p:cNvPr>
            <p:cNvSpPr txBox="1"/>
            <p:nvPr/>
          </p:nvSpPr>
          <p:spPr>
            <a:xfrm>
              <a:off x="7797084" y="3747914"/>
              <a:ext cx="3040832" cy="170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Gerson, com base nos seus últimos serviços, percebemos que sua máquina teve baixa efetividade. Recomendamos que você altere alguns componentes do seu hardware.</a:t>
              </a:r>
            </a:p>
          </p:txBody>
        </p:sp>
        <p:cxnSp>
          <p:nvCxnSpPr>
            <p:cNvPr id="194" name="Conector: Curvo 193">
              <a:extLst>
                <a:ext uri="{FF2B5EF4-FFF2-40B4-BE49-F238E27FC236}">
                  <a16:creationId xmlns:a16="http://schemas.microsoft.com/office/drawing/2014/main" id="{4D1A6CF3-C19A-4A13-A23D-A443C075E756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>
              <a:off x="5855928" y="4441462"/>
              <a:ext cx="1933140" cy="21164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m 39" descr="Uma imagem contendo objeto&#10;&#10;Descrição gerada automaticamente">
            <a:extLst>
              <a:ext uri="{FF2B5EF4-FFF2-40B4-BE49-F238E27FC236}">
                <a16:creationId xmlns:a16="http://schemas.microsoft.com/office/drawing/2014/main" id="{121B1CC0-B360-446C-A8A3-0BAE66A2B5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35;p25">
            <a:extLst>
              <a:ext uri="{FF2B5EF4-FFF2-40B4-BE49-F238E27FC236}">
                <a16:creationId xmlns:a16="http://schemas.microsoft.com/office/drawing/2014/main" id="{D6CCF8D5-DCE1-411E-9E33-F5A6FA60E2A0}"/>
              </a:ext>
            </a:extLst>
          </p:cNvPr>
          <p:cNvSpPr txBox="1">
            <a:spLocks/>
          </p:cNvSpPr>
          <p:nvPr/>
        </p:nvSpPr>
        <p:spPr>
          <a:xfrm>
            <a:off x="353010" y="123880"/>
            <a:ext cx="8376389" cy="3191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HLD- HIGH LEVEL DESIGN</a:t>
            </a:r>
          </a:p>
        </p:txBody>
      </p:sp>
      <p:sp>
        <p:nvSpPr>
          <p:cNvPr id="41" name="Google Shape;437;p25">
            <a:extLst>
              <a:ext uri="{FF2B5EF4-FFF2-40B4-BE49-F238E27FC236}">
                <a16:creationId xmlns:a16="http://schemas.microsoft.com/office/drawing/2014/main" id="{B7526774-970B-41FB-B9DF-DB6FEE2852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E189F9B-6A4C-472E-A982-B1F19B3E9549}"/>
              </a:ext>
            </a:extLst>
          </p:cNvPr>
          <p:cNvGrpSpPr/>
          <p:nvPr/>
        </p:nvGrpSpPr>
        <p:grpSpPr>
          <a:xfrm>
            <a:off x="110108" y="552503"/>
            <a:ext cx="8862192" cy="4386322"/>
            <a:chOff x="292368" y="-24417"/>
            <a:chExt cx="11713498" cy="6833801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6CB6BEC-55A0-4162-83D4-76D960DC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110" y="2644727"/>
              <a:ext cx="1158278" cy="1158278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44D44434-DA6F-4131-8F8B-9ADC5AA2DF40}"/>
                </a:ext>
              </a:extLst>
            </p:cNvPr>
            <p:cNvSpPr txBox="1"/>
            <p:nvPr/>
          </p:nvSpPr>
          <p:spPr>
            <a:xfrm>
              <a:off x="517237" y="1918029"/>
              <a:ext cx="2127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Monitoramento de Hardware</a:t>
              </a:r>
            </a:p>
          </p:txBody>
        </p: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B7A1A38B-9F89-4CFB-9492-FCA922BB7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623" y="2196840"/>
              <a:ext cx="0" cy="569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7EBC298C-670E-4C8D-A452-FBEF8323A732}"/>
                </a:ext>
              </a:extLst>
            </p:cNvPr>
            <p:cNvGrpSpPr/>
            <p:nvPr/>
          </p:nvGrpSpPr>
          <p:grpSpPr>
            <a:xfrm>
              <a:off x="926950" y="4711229"/>
              <a:ext cx="2046835" cy="1949771"/>
              <a:chOff x="844715" y="5076807"/>
              <a:chExt cx="2046835" cy="1949771"/>
            </a:xfrm>
          </p:grpSpPr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BDFB458B-2F51-423B-9345-ABC349FB2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810" y="5076807"/>
                <a:ext cx="0" cy="65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Agrupar 107">
                <a:extLst>
                  <a:ext uri="{FF2B5EF4-FFF2-40B4-BE49-F238E27FC236}">
                    <a16:creationId xmlns:a16="http://schemas.microsoft.com/office/drawing/2014/main" id="{72D3CA08-2522-4116-8914-CAB88AA62BCC}"/>
                  </a:ext>
                </a:extLst>
              </p:cNvPr>
              <p:cNvGrpSpPr/>
              <p:nvPr/>
            </p:nvGrpSpPr>
            <p:grpSpPr>
              <a:xfrm>
                <a:off x="844715" y="5720152"/>
                <a:ext cx="2046835" cy="1306426"/>
                <a:chOff x="162133" y="5370394"/>
                <a:chExt cx="2046835" cy="1306426"/>
              </a:xfrm>
            </p:grpSpPr>
            <p:pic>
              <p:nvPicPr>
                <p:cNvPr id="109" name="Imagem 108">
                  <a:extLst>
                    <a:ext uri="{FF2B5EF4-FFF2-40B4-BE49-F238E27FC236}">
                      <a16:creationId xmlns:a16="http://schemas.microsoft.com/office/drawing/2014/main" id="{1F06ECE5-1524-4D71-9F17-F16F7245C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580" b="22173"/>
                <a:stretch/>
              </p:blipFill>
              <p:spPr>
                <a:xfrm>
                  <a:off x="275796" y="5370394"/>
                  <a:ext cx="1842046" cy="856144"/>
                </a:xfrm>
                <a:prstGeom prst="rect">
                  <a:avLst/>
                </a:prstGeom>
              </p:spPr>
            </p:pic>
            <p:sp>
              <p:nvSpPr>
                <p:cNvPr id="110" name="CaixaDeTexto 109">
                  <a:extLst>
                    <a:ext uri="{FF2B5EF4-FFF2-40B4-BE49-F238E27FC236}">
                      <a16:creationId xmlns:a16="http://schemas.microsoft.com/office/drawing/2014/main" id="{814F7A37-B8E4-41F1-9D2E-7035E28D61A8}"/>
                    </a:ext>
                  </a:extLst>
                </p:cNvPr>
                <p:cNvSpPr txBox="1"/>
                <p:nvPr/>
              </p:nvSpPr>
              <p:spPr>
                <a:xfrm>
                  <a:off x="162133" y="6399821"/>
                  <a:ext cx="204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Usuário trabalhando </a:t>
                  </a:r>
                </a:p>
              </p:txBody>
            </p:sp>
          </p:grpSp>
        </p:grp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1F02D47D-4233-4244-B4BB-35F7F0E4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69209" y="-24417"/>
              <a:ext cx="1798571" cy="1798571"/>
            </a:xfrm>
            <a:prstGeom prst="rect">
              <a:avLst/>
            </a:prstGeom>
          </p:spPr>
        </p:pic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21BCAE7D-E088-4E95-A3CF-D15B9C62DA9F}"/>
                </a:ext>
              </a:extLst>
            </p:cNvPr>
            <p:cNvGrpSpPr/>
            <p:nvPr/>
          </p:nvGrpSpPr>
          <p:grpSpPr>
            <a:xfrm>
              <a:off x="451314" y="92729"/>
              <a:ext cx="2698054" cy="1867352"/>
              <a:chOff x="499026" y="306765"/>
              <a:chExt cx="2945923" cy="2107274"/>
            </a:xfrm>
          </p:grpSpPr>
          <p:pic>
            <p:nvPicPr>
              <p:cNvPr id="99" name="Imagem 98">
                <a:extLst>
                  <a:ext uri="{FF2B5EF4-FFF2-40B4-BE49-F238E27FC236}">
                    <a16:creationId xmlns:a16="http://schemas.microsoft.com/office/drawing/2014/main" id="{930EB244-35E1-4ECE-A34A-109B766D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767" b="91262" l="9426" r="89344">
                            <a14:foregroundMark x1="31148" y1="10194" x2="31148" y2="10194"/>
                            <a14:foregroundMark x1="30738" y1="9223" x2="18033" y2="8252"/>
                            <a14:foregroundMark x1="69672" y1="91262" x2="61885" y2="883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26" y="306765"/>
                <a:ext cx="2598471" cy="2107274"/>
              </a:xfrm>
              <a:prstGeom prst="rect">
                <a:avLst/>
              </a:prstGeom>
            </p:spPr>
          </p:pic>
          <p:grpSp>
            <p:nvGrpSpPr>
              <p:cNvPr id="100" name="Agrupar 99">
                <a:extLst>
                  <a:ext uri="{FF2B5EF4-FFF2-40B4-BE49-F238E27FC236}">
                    <a16:creationId xmlns:a16="http://schemas.microsoft.com/office/drawing/2014/main" id="{BA902BA8-5E94-4F71-BA62-138981683A0C}"/>
                  </a:ext>
                </a:extLst>
              </p:cNvPr>
              <p:cNvGrpSpPr/>
              <p:nvPr/>
            </p:nvGrpSpPr>
            <p:grpSpPr>
              <a:xfrm>
                <a:off x="1170213" y="710489"/>
                <a:ext cx="1448796" cy="921664"/>
                <a:chOff x="846478" y="860301"/>
                <a:chExt cx="1448796" cy="921664"/>
              </a:xfrm>
            </p:grpSpPr>
            <p:pic>
              <p:nvPicPr>
                <p:cNvPr id="102" name="Imagem 101">
                  <a:extLst>
                    <a:ext uri="{FF2B5EF4-FFF2-40B4-BE49-F238E27FC236}">
                      <a16:creationId xmlns:a16="http://schemas.microsoft.com/office/drawing/2014/main" id="{6697A6EC-A048-4DC9-9030-366458E605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1619681" y="1275055"/>
                  <a:ext cx="519441" cy="506910"/>
                </a:xfrm>
                <a:prstGeom prst="rect">
                  <a:avLst/>
                </a:prstGeom>
              </p:spPr>
            </p:pic>
            <p:pic>
              <p:nvPicPr>
                <p:cNvPr id="103" name="Imagem 102">
                  <a:extLst>
                    <a:ext uri="{FF2B5EF4-FFF2-40B4-BE49-F238E27FC236}">
                      <a16:creationId xmlns:a16="http://schemas.microsoft.com/office/drawing/2014/main" id="{5709B4F7-5869-4AD1-8198-2728E8AA8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100" y="1264587"/>
                  <a:ext cx="156152" cy="240921"/>
                </a:xfrm>
                <a:prstGeom prst="rect">
                  <a:avLst/>
                </a:prstGeom>
              </p:spPr>
            </p:pic>
            <p:pic>
              <p:nvPicPr>
                <p:cNvPr id="104" name="Imagem 103">
                  <a:extLst>
                    <a:ext uri="{FF2B5EF4-FFF2-40B4-BE49-F238E27FC236}">
                      <a16:creationId xmlns:a16="http://schemas.microsoft.com/office/drawing/2014/main" id="{713D0545-5112-44BF-965D-AD1F55CD6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122" y="1182352"/>
                  <a:ext cx="156152" cy="143140"/>
                </a:xfrm>
                <a:prstGeom prst="rect">
                  <a:avLst/>
                </a:prstGeom>
              </p:spPr>
            </p:pic>
            <p:pic>
              <p:nvPicPr>
                <p:cNvPr id="105" name="Imagem 104">
                  <a:extLst>
                    <a:ext uri="{FF2B5EF4-FFF2-40B4-BE49-F238E27FC236}">
                      <a16:creationId xmlns:a16="http://schemas.microsoft.com/office/drawing/2014/main" id="{DB161C52-7DCF-4AA2-A800-2F7192534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846478" y="1239971"/>
                  <a:ext cx="500958" cy="449392"/>
                </a:xfrm>
                <a:prstGeom prst="rect">
                  <a:avLst/>
                </a:prstGeom>
              </p:spPr>
            </p:pic>
            <p:pic>
              <p:nvPicPr>
                <p:cNvPr id="106" name="Imagem 105">
                  <a:extLst>
                    <a:ext uri="{FF2B5EF4-FFF2-40B4-BE49-F238E27FC236}">
                      <a16:creationId xmlns:a16="http://schemas.microsoft.com/office/drawing/2014/main" id="{E99690E5-F065-48F2-AC02-3D113C1E9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8247" y="860301"/>
                  <a:ext cx="439522" cy="422189"/>
                </a:xfrm>
                <a:prstGeom prst="rect">
                  <a:avLst/>
                </a:prstGeom>
              </p:spPr>
            </p:pic>
          </p:grp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688621D4-6BE1-49D3-B416-152DAFB59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0668" y="1005221"/>
                <a:ext cx="1294281" cy="506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0D84739-770C-4E95-BBE8-F55141EE28B8}"/>
                </a:ext>
              </a:extLst>
            </p:cNvPr>
            <p:cNvSpPr txBox="1"/>
            <p:nvPr/>
          </p:nvSpPr>
          <p:spPr>
            <a:xfrm>
              <a:off x="6811232" y="1386303"/>
              <a:ext cx="2493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Notificação de aumento de </a:t>
              </a:r>
            </a:p>
            <a:p>
              <a:r>
                <a:rPr lang="pt-BR" sz="1200" dirty="0"/>
                <a:t>temperatura hardware  </a:t>
              </a:r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3412340F-581F-4DD1-B991-2466CC89A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9527" y="5318462"/>
              <a:ext cx="733598" cy="12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54A80338-9297-42CC-BBF6-1B32F36281F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215" y="559401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Seta: da Esquerda para a Direita 51">
              <a:extLst>
                <a:ext uri="{FF2B5EF4-FFF2-40B4-BE49-F238E27FC236}">
                  <a16:creationId xmlns:a16="http://schemas.microsoft.com/office/drawing/2014/main" id="{A89A841E-E232-4BFE-A40B-C0B76D1C0528}"/>
                </a:ext>
              </a:extLst>
            </p:cNvPr>
            <p:cNvSpPr/>
            <p:nvPr/>
          </p:nvSpPr>
          <p:spPr>
            <a:xfrm rot="1974885">
              <a:off x="3717781" y="2386545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D471B6A-5963-4A4C-83AA-27E13651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680" y="288085"/>
              <a:ext cx="1326629" cy="1326629"/>
            </a:xfrm>
            <a:prstGeom prst="rect">
              <a:avLst/>
            </a:prstGeom>
          </p:spPr>
        </p:pic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5E69B51F-8DE5-4EE9-A291-BD52B3A93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654" y="2055819"/>
              <a:ext cx="232898" cy="636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5767DCB-AA00-4DCE-B072-701FA9637D6F}"/>
                </a:ext>
              </a:extLst>
            </p:cNvPr>
            <p:cNvGrpSpPr/>
            <p:nvPr/>
          </p:nvGrpSpPr>
          <p:grpSpPr>
            <a:xfrm>
              <a:off x="292368" y="2769895"/>
              <a:ext cx="3405099" cy="1877076"/>
              <a:chOff x="-33036" y="3089286"/>
              <a:chExt cx="3083550" cy="1387926"/>
            </a:xfrm>
          </p:grpSpPr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CBB564E2-FBA4-43D0-9382-25506F9B0E4D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083550" cy="20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Aplicativos para modelagem e renderização 3D</a:t>
                </a:r>
              </a:p>
            </p:txBody>
          </p: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BE926F1-4A34-48B4-AFB2-FD72AEB29CB3}"/>
                  </a:ext>
                </a:extLst>
              </p:cNvPr>
              <p:cNvGrpSpPr/>
              <p:nvPr/>
            </p:nvGrpSpPr>
            <p:grpSpPr>
              <a:xfrm>
                <a:off x="349824" y="3089286"/>
                <a:ext cx="2393170" cy="1196642"/>
                <a:chOff x="349824" y="3089286"/>
                <a:chExt cx="2393170" cy="1196642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90758836-B1D8-4AED-9AB4-DC46100DD473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88" name="Imagem 87">
                  <a:extLst>
                    <a:ext uri="{FF2B5EF4-FFF2-40B4-BE49-F238E27FC236}">
                      <a16:creationId xmlns:a16="http://schemas.microsoft.com/office/drawing/2014/main" id="{DA70C1E5-7564-4676-83AC-BE274EAA6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89" name="Imagem 88">
                  <a:extLst>
                    <a:ext uri="{FF2B5EF4-FFF2-40B4-BE49-F238E27FC236}">
                      <a16:creationId xmlns:a16="http://schemas.microsoft.com/office/drawing/2014/main" id="{321698A0-A2E5-4BC2-900B-8D7616FD4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90" name="Imagem 89">
                  <a:extLst>
                    <a:ext uri="{FF2B5EF4-FFF2-40B4-BE49-F238E27FC236}">
                      <a16:creationId xmlns:a16="http://schemas.microsoft.com/office/drawing/2014/main" id="{4AD0CC1C-E18D-4757-850E-8D5975C3E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91" name="Imagem 90">
                  <a:extLst>
                    <a:ext uri="{FF2B5EF4-FFF2-40B4-BE49-F238E27FC236}">
                      <a16:creationId xmlns:a16="http://schemas.microsoft.com/office/drawing/2014/main" id="{A41005DE-E4CC-4FF2-8F62-19C17A185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92" name="Imagem 91">
                  <a:extLst>
                    <a:ext uri="{FF2B5EF4-FFF2-40B4-BE49-F238E27FC236}">
                      <a16:creationId xmlns:a16="http://schemas.microsoft.com/office/drawing/2014/main" id="{F51A8068-D543-4D5F-87B1-C790FA5D5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BD8E03D9-BF67-4AE1-B072-A10042BE40E6}"/>
                    </a:ext>
                  </a:extLst>
                </p:cNvPr>
                <p:cNvSpPr txBox="1"/>
                <p:nvPr/>
              </p:nvSpPr>
              <p:spPr>
                <a:xfrm>
                  <a:off x="349824" y="3099562"/>
                  <a:ext cx="984663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D9238037-8DE2-4DEE-92E6-56C8334B7F98}"/>
                    </a:ext>
                  </a:extLst>
                </p:cNvPr>
                <p:cNvSpPr txBox="1"/>
                <p:nvPr/>
              </p:nvSpPr>
              <p:spPr>
                <a:xfrm>
                  <a:off x="1180791" y="3101826"/>
                  <a:ext cx="892567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95" name="CaixaDeTexto 94">
                  <a:extLst>
                    <a:ext uri="{FF2B5EF4-FFF2-40B4-BE49-F238E27FC236}">
                      <a16:creationId xmlns:a16="http://schemas.microsoft.com/office/drawing/2014/main" id="{4C327B53-BDB6-4C65-A992-800B59C07DE5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788959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96" name="CaixaDeTexto 95">
                  <a:extLst>
                    <a:ext uri="{FF2B5EF4-FFF2-40B4-BE49-F238E27FC236}">
                      <a16:creationId xmlns:a16="http://schemas.microsoft.com/office/drawing/2014/main" id="{A2BC05EF-61ED-423A-A838-5D1F7F130C19}"/>
                    </a:ext>
                  </a:extLst>
                </p:cNvPr>
                <p:cNvSpPr txBox="1"/>
                <p:nvPr/>
              </p:nvSpPr>
              <p:spPr>
                <a:xfrm>
                  <a:off x="356205" y="3628612"/>
                  <a:ext cx="915591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9B4BE558-5722-47A2-9516-163AF5842ED7}"/>
                    </a:ext>
                  </a:extLst>
                </p:cNvPr>
                <p:cNvSpPr txBox="1"/>
                <p:nvPr/>
              </p:nvSpPr>
              <p:spPr>
                <a:xfrm>
                  <a:off x="1159629" y="3619066"/>
                  <a:ext cx="884892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98" name="Imagem 97">
                  <a:extLst>
                    <a:ext uri="{FF2B5EF4-FFF2-40B4-BE49-F238E27FC236}">
                      <a16:creationId xmlns:a16="http://schemas.microsoft.com/office/drawing/2014/main" id="{F4E01D5E-D8DE-4FFF-A81E-B58AA9B36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C55AB10-A1F3-4B8D-8EE7-3661D0ED1064}"/>
                </a:ext>
              </a:extLst>
            </p:cNvPr>
            <p:cNvSpPr txBox="1"/>
            <p:nvPr/>
          </p:nvSpPr>
          <p:spPr>
            <a:xfrm>
              <a:off x="653910" y="5214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FD6F5E-1F07-4620-82EB-8BAA36D275A8}"/>
                </a:ext>
              </a:extLst>
            </p:cNvPr>
            <p:cNvSpPr txBox="1"/>
            <p:nvPr/>
          </p:nvSpPr>
          <p:spPr>
            <a:xfrm>
              <a:off x="292368" y="2816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C449A85A-B09D-4C02-BDFF-3F5FDBD1B918}"/>
                </a:ext>
              </a:extLst>
            </p:cNvPr>
            <p:cNvSpPr txBox="1"/>
            <p:nvPr/>
          </p:nvSpPr>
          <p:spPr>
            <a:xfrm>
              <a:off x="292368" y="346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F71C599-45D8-4460-841B-ED9ED855C8B6}"/>
                </a:ext>
              </a:extLst>
            </p:cNvPr>
            <p:cNvSpPr txBox="1"/>
            <p:nvPr/>
          </p:nvSpPr>
          <p:spPr>
            <a:xfrm>
              <a:off x="3292735" y="40710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3.1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3DF9642-1D9C-4C6C-AFEE-A164A28F75CB}"/>
                </a:ext>
              </a:extLst>
            </p:cNvPr>
            <p:cNvSpPr txBox="1"/>
            <p:nvPr/>
          </p:nvSpPr>
          <p:spPr>
            <a:xfrm>
              <a:off x="6665976" y="1476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3.2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D227508-CA0E-409D-9966-D4B0275979BE}"/>
                </a:ext>
              </a:extLst>
            </p:cNvPr>
            <p:cNvSpPr txBox="1"/>
            <p:nvPr/>
          </p:nvSpPr>
          <p:spPr>
            <a:xfrm>
              <a:off x="10818219" y="24600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353592F-A34F-4C8B-8329-D943E41C434D}"/>
                </a:ext>
              </a:extLst>
            </p:cNvPr>
            <p:cNvSpPr txBox="1"/>
            <p:nvPr/>
          </p:nvSpPr>
          <p:spPr>
            <a:xfrm>
              <a:off x="9675323" y="43979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E4C630B-7F76-42FB-8CCC-97BC5A504A20}"/>
                </a:ext>
              </a:extLst>
            </p:cNvPr>
            <p:cNvSpPr txBox="1"/>
            <p:nvPr/>
          </p:nvSpPr>
          <p:spPr>
            <a:xfrm>
              <a:off x="9323808" y="5352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3.3</a:t>
              </a: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C16C4BB6-6E58-4740-8C87-19775DC62554}"/>
                </a:ext>
              </a:extLst>
            </p:cNvPr>
            <p:cNvGrpSpPr/>
            <p:nvPr/>
          </p:nvGrpSpPr>
          <p:grpSpPr>
            <a:xfrm>
              <a:off x="9827757" y="2888092"/>
              <a:ext cx="1247709" cy="1173598"/>
              <a:chOff x="9931539" y="2876525"/>
              <a:chExt cx="1247709" cy="1173598"/>
            </a:xfrm>
          </p:grpSpPr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AFAC82F2-291A-4E9D-9558-E2ADCD62E9BB}"/>
                  </a:ext>
                </a:extLst>
              </p:cNvPr>
              <p:cNvSpPr txBox="1"/>
              <p:nvPr/>
            </p:nvSpPr>
            <p:spPr>
              <a:xfrm>
                <a:off x="9931539" y="3773124"/>
                <a:ext cx="1247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Provë 3D</a:t>
                </a:r>
              </a:p>
            </p:txBody>
          </p:sp>
          <p:pic>
            <p:nvPicPr>
              <p:cNvPr id="84" name="Imagem 83">
                <a:extLst>
                  <a:ext uri="{FF2B5EF4-FFF2-40B4-BE49-F238E27FC236}">
                    <a16:creationId xmlns:a16="http://schemas.microsoft.com/office/drawing/2014/main" id="{8C00D99E-476E-4E7B-8A2F-F7FC99D15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0791" y="2876525"/>
                <a:ext cx="908543" cy="848920"/>
              </a:xfrm>
              <a:prstGeom prst="rect">
                <a:avLst/>
              </a:prstGeom>
            </p:spPr>
          </p:pic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85EBDC63-041A-4088-9BA1-B91DE91A9B5C}"/>
                </a:ext>
              </a:extLst>
            </p:cNvPr>
            <p:cNvSpPr txBox="1"/>
            <p:nvPr/>
          </p:nvSpPr>
          <p:spPr>
            <a:xfrm>
              <a:off x="9899680" y="1662246"/>
              <a:ext cx="12477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Usuário </a:t>
              </a:r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48839280-3DD1-4CC2-8CDB-EADC7F577042}"/>
                </a:ext>
              </a:extLst>
            </p:cNvPr>
            <p:cNvGrpSpPr/>
            <p:nvPr/>
          </p:nvGrpSpPr>
          <p:grpSpPr>
            <a:xfrm>
              <a:off x="3650738" y="207260"/>
              <a:ext cx="2793017" cy="1750794"/>
              <a:chOff x="3826602" y="153934"/>
              <a:chExt cx="2793017" cy="1750794"/>
            </a:xfrm>
          </p:grpSpPr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02D3949D-5253-4CD0-9D74-4B007C3518C6}"/>
                  </a:ext>
                </a:extLst>
              </p:cNvPr>
              <p:cNvGrpSpPr/>
              <p:nvPr/>
            </p:nvGrpSpPr>
            <p:grpSpPr>
              <a:xfrm>
                <a:off x="3826602" y="153934"/>
                <a:ext cx="2793017" cy="1084819"/>
                <a:chOff x="5410968" y="3428999"/>
                <a:chExt cx="4644602" cy="1590675"/>
              </a:xfrm>
            </p:grpSpPr>
            <p:pic>
              <p:nvPicPr>
                <p:cNvPr id="81" name="Imagem 80">
                  <a:extLst>
                    <a:ext uri="{FF2B5EF4-FFF2-40B4-BE49-F238E27FC236}">
                      <a16:creationId xmlns:a16="http://schemas.microsoft.com/office/drawing/2014/main" id="{3FFC14A9-ABC4-464A-BC18-A2D08964A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70817"/>
                <a:stretch/>
              </p:blipFill>
              <p:spPr>
                <a:xfrm>
                  <a:off x="7862420" y="3428999"/>
                  <a:ext cx="2193150" cy="1590675"/>
                </a:xfrm>
                <a:prstGeom prst="rect">
                  <a:avLst/>
                </a:prstGeom>
              </p:spPr>
            </p:pic>
            <p:pic>
              <p:nvPicPr>
                <p:cNvPr id="82" name="Imagem 81">
                  <a:extLst>
                    <a:ext uri="{FF2B5EF4-FFF2-40B4-BE49-F238E27FC236}">
                      <a16:creationId xmlns:a16="http://schemas.microsoft.com/office/drawing/2014/main" id="{50B483A4-5A37-4D31-93F5-EF6235358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-1" r="66954"/>
                <a:stretch/>
              </p:blipFill>
              <p:spPr>
                <a:xfrm>
                  <a:off x="5410968" y="3428999"/>
                  <a:ext cx="2483541" cy="1590675"/>
                </a:xfrm>
                <a:prstGeom prst="rect">
                  <a:avLst/>
                </a:prstGeom>
              </p:spPr>
            </p:pic>
          </p:grp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14BAD1F6-5003-4315-802D-5DE8EC6EA90C}"/>
                  </a:ext>
                </a:extLst>
              </p:cNvPr>
              <p:cNvSpPr txBox="1"/>
              <p:nvPr/>
            </p:nvSpPr>
            <p:spPr>
              <a:xfrm>
                <a:off x="3950363" y="1185465"/>
                <a:ext cx="2511754" cy="719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App de comunicação Interna   </a:t>
                </a:r>
              </a:p>
            </p:txBody>
          </p:sp>
        </p:grp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3F7EDF4F-6B4A-4D5E-A7FF-4BD21EEB1DC9}"/>
                </a:ext>
              </a:extLst>
            </p:cNvPr>
            <p:cNvCxnSpPr>
              <a:cxnSpLocks/>
            </p:cNvCxnSpPr>
            <p:nvPr/>
          </p:nvCxnSpPr>
          <p:spPr>
            <a:xfrm>
              <a:off x="9260547" y="877186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Seta: da Esquerda para a Direita 67">
              <a:extLst>
                <a:ext uri="{FF2B5EF4-FFF2-40B4-BE49-F238E27FC236}">
                  <a16:creationId xmlns:a16="http://schemas.microsoft.com/office/drawing/2014/main" id="{989EEEA5-9C47-4A00-A878-4216365660C4}"/>
                </a:ext>
              </a:extLst>
            </p:cNvPr>
            <p:cNvSpPr/>
            <p:nvPr/>
          </p:nvSpPr>
          <p:spPr>
            <a:xfrm rot="1886036">
              <a:off x="7227056" y="3642647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D0262097-C5A3-4B34-8934-9D99AA3FF30A}"/>
                </a:ext>
              </a:extLst>
            </p:cNvPr>
            <p:cNvSpPr txBox="1"/>
            <p:nvPr/>
          </p:nvSpPr>
          <p:spPr>
            <a:xfrm>
              <a:off x="6690160" y="2477040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C4DE257D-1F43-4BD4-AE14-E7E40529E740}"/>
                </a:ext>
              </a:extLst>
            </p:cNvPr>
            <p:cNvGrpSpPr/>
            <p:nvPr/>
          </p:nvGrpSpPr>
          <p:grpSpPr>
            <a:xfrm>
              <a:off x="8058140" y="4404024"/>
              <a:ext cx="3947726" cy="2096687"/>
              <a:chOff x="6179773" y="1620255"/>
              <a:chExt cx="4044390" cy="2027562"/>
            </a:xfrm>
          </p:grpSpPr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2B82794E-B454-4C92-B7BC-C285E049F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39667" t="53346" r="-216" b="-3346"/>
              <a:stretch/>
            </p:blipFill>
            <p:spPr>
              <a:xfrm>
                <a:off x="6179773" y="2209981"/>
                <a:ext cx="2052015" cy="94185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</p:pic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D5DC658F-E6D2-4035-9981-A13AD0B4C012}"/>
                  </a:ext>
                </a:extLst>
              </p:cNvPr>
              <p:cNvGrpSpPr/>
              <p:nvPr/>
            </p:nvGrpSpPr>
            <p:grpSpPr>
              <a:xfrm>
                <a:off x="6325900" y="1620255"/>
                <a:ext cx="3898263" cy="2027562"/>
                <a:chOff x="6756838" y="3741164"/>
                <a:chExt cx="4312699" cy="2243118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A1DE82F6-771F-4929-967D-747573EFB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5000">
                              <a14:foregroundMark x1="30000" y1="35500" x2="30000" y2="35500"/>
                              <a14:foregroundMark x1="60500" y1="63000" x2="60500" y2="63000"/>
                              <a14:foregroundMark x1="70500" y1="45500" x2="70500" y2="45500"/>
                              <a14:foregroundMark x1="78000" y1="65000" x2="78000" y2="65000"/>
                              <a14:foregroundMark x1="76000" y1="58000" x2="76000" y2="58000"/>
                              <a14:foregroundMark x1="95000" y1="71000" x2="95000" y2="71000"/>
                              <a14:foregroundMark x1="67500" y1="63500" x2="67500" y2="63500"/>
                              <a14:foregroundMark x1="67500" y1="63500" x2="67500" y2="63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0935" y="3741164"/>
                  <a:ext cx="2188602" cy="2188601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CA1485F6-AADA-41E2-B285-547C1D368FCB}"/>
                    </a:ext>
                  </a:extLst>
                </p:cNvPr>
                <p:cNvSpPr txBox="1"/>
                <p:nvPr/>
              </p:nvSpPr>
              <p:spPr>
                <a:xfrm>
                  <a:off x="6756838" y="5490375"/>
                  <a:ext cx="3776796" cy="493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Dashboard de monitoramento durante modelagem </a:t>
                  </a:r>
                </a:p>
              </p:txBody>
            </p:sp>
          </p:grpSp>
        </p:grp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2B0E763-9FE0-43E2-A4E3-19FC35CD2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9939" y="4164867"/>
              <a:ext cx="283959" cy="530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89C8EA92-8B06-4542-BE3E-7481CC70BB2F}"/>
                </a:ext>
              </a:extLst>
            </p:cNvPr>
            <p:cNvSpPr txBox="1"/>
            <p:nvPr/>
          </p:nvSpPr>
          <p:spPr>
            <a:xfrm>
              <a:off x="4645131" y="6090119"/>
              <a:ext cx="2618599" cy="719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VNC /Acesso Remoto</a:t>
              </a:r>
            </a:p>
            <a:p>
              <a:pPr algn="ctr"/>
              <a:r>
                <a:rPr lang="pt-BR" sz="1200" dirty="0"/>
                <a:t>Desktop/Notebook/Celular 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57B2396B-E62B-48FA-B4FF-B133EBB1699B}"/>
                </a:ext>
              </a:extLst>
            </p:cNvPr>
            <p:cNvSpPr txBox="1"/>
            <p:nvPr/>
          </p:nvSpPr>
          <p:spPr>
            <a:xfrm>
              <a:off x="7241015" y="494752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5.1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5CD3909-1923-40DE-9D90-EB179412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786793" y="4787311"/>
              <a:ext cx="2237367" cy="1323855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111" name="Imagem 110" descr="Uma imagem contendo objeto&#10;&#10;Descrição gerada automaticamente">
            <a:extLst>
              <a:ext uri="{FF2B5EF4-FFF2-40B4-BE49-F238E27FC236}">
                <a16:creationId xmlns:a16="http://schemas.microsoft.com/office/drawing/2014/main" id="{052B74E0-24D8-433A-9CC5-BC5DCE80AC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83636580-BCAB-455F-BB50-1EBB3229B4C0}"/>
              </a:ext>
            </a:extLst>
          </p:cNvPr>
          <p:cNvGrpSpPr/>
          <p:nvPr/>
        </p:nvGrpSpPr>
        <p:grpSpPr>
          <a:xfrm>
            <a:off x="167480" y="565905"/>
            <a:ext cx="8519320" cy="4538713"/>
            <a:chOff x="210080" y="147837"/>
            <a:chExt cx="11841248" cy="6685105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699D5633-61C4-4704-A070-C31D98C51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657" y="734168"/>
              <a:ext cx="912422" cy="680360"/>
            </a:xfrm>
            <a:prstGeom prst="rect">
              <a:avLst/>
            </a:prstGeom>
          </p:spPr>
        </p:pic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3985F45-B824-40AE-9C87-47A756A7A740}"/>
                </a:ext>
              </a:extLst>
            </p:cNvPr>
            <p:cNvSpPr txBox="1"/>
            <p:nvPr/>
          </p:nvSpPr>
          <p:spPr>
            <a:xfrm>
              <a:off x="10163046" y="953005"/>
              <a:ext cx="722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Azure</a:t>
              </a:r>
            </a:p>
          </p:txBody>
        </p:sp>
        <p:sp>
          <p:nvSpPr>
            <p:cNvPr id="115" name="Seta: Dobrada para Cima 114">
              <a:extLst>
                <a:ext uri="{FF2B5EF4-FFF2-40B4-BE49-F238E27FC236}">
                  <a16:creationId xmlns:a16="http://schemas.microsoft.com/office/drawing/2014/main" id="{E2DE9B5C-76B6-47C1-B7F1-7207A5B9144C}"/>
                </a:ext>
              </a:extLst>
            </p:cNvPr>
            <p:cNvSpPr/>
            <p:nvPr/>
          </p:nvSpPr>
          <p:spPr>
            <a:xfrm flipH="1">
              <a:off x="3804015" y="6119811"/>
              <a:ext cx="611388" cy="528464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68E0A9EE-D124-4877-B8A7-E67E40266B41}"/>
                </a:ext>
              </a:extLst>
            </p:cNvPr>
            <p:cNvGrpSpPr/>
            <p:nvPr/>
          </p:nvGrpSpPr>
          <p:grpSpPr>
            <a:xfrm>
              <a:off x="520571" y="147837"/>
              <a:ext cx="2804999" cy="1236661"/>
              <a:chOff x="316861" y="182496"/>
              <a:chExt cx="2804999" cy="1236661"/>
            </a:xfrm>
          </p:grpSpPr>
          <p:grpSp>
            <p:nvGrpSpPr>
              <p:cNvPr id="178" name="Agrupar 177">
                <a:extLst>
                  <a:ext uri="{FF2B5EF4-FFF2-40B4-BE49-F238E27FC236}">
                    <a16:creationId xmlns:a16="http://schemas.microsoft.com/office/drawing/2014/main" id="{C53F6E51-85A9-4A08-9294-8EA0E6DB077F}"/>
                  </a:ext>
                </a:extLst>
              </p:cNvPr>
              <p:cNvGrpSpPr/>
              <p:nvPr/>
            </p:nvGrpSpPr>
            <p:grpSpPr>
              <a:xfrm>
                <a:off x="316861" y="182496"/>
                <a:ext cx="2765974" cy="1236661"/>
                <a:chOff x="365000" y="177593"/>
                <a:chExt cx="2765974" cy="1236661"/>
              </a:xfrm>
            </p:grpSpPr>
            <p:sp>
              <p:nvSpPr>
                <p:cNvPr id="180" name="Retângulo 179">
                  <a:extLst>
                    <a:ext uri="{FF2B5EF4-FFF2-40B4-BE49-F238E27FC236}">
                      <a16:creationId xmlns:a16="http://schemas.microsoft.com/office/drawing/2014/main" id="{9869AB1B-5AED-40B5-B0C8-920D828442AA}"/>
                    </a:ext>
                  </a:extLst>
                </p:cNvPr>
                <p:cNvSpPr/>
                <p:nvPr/>
              </p:nvSpPr>
              <p:spPr>
                <a:xfrm>
                  <a:off x="409679" y="177593"/>
                  <a:ext cx="2721295" cy="12366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81" name="Agrupar 180">
                  <a:extLst>
                    <a:ext uri="{FF2B5EF4-FFF2-40B4-BE49-F238E27FC236}">
                      <a16:creationId xmlns:a16="http://schemas.microsoft.com/office/drawing/2014/main" id="{A4E56125-86D1-474D-B8A1-1686997F41D2}"/>
                    </a:ext>
                  </a:extLst>
                </p:cNvPr>
                <p:cNvGrpSpPr/>
                <p:nvPr/>
              </p:nvGrpSpPr>
              <p:grpSpPr>
                <a:xfrm>
                  <a:off x="365000" y="253819"/>
                  <a:ext cx="1949781" cy="977702"/>
                  <a:chOff x="365000" y="253819"/>
                  <a:chExt cx="1949781" cy="977702"/>
                </a:xfrm>
              </p:grpSpPr>
              <p:pic>
                <p:nvPicPr>
                  <p:cNvPr id="182" name="Imagem 181">
                    <a:extLst>
                      <a:ext uri="{FF2B5EF4-FFF2-40B4-BE49-F238E27FC236}">
                        <a16:creationId xmlns:a16="http://schemas.microsoft.com/office/drawing/2014/main" id="{8B323D0D-30FA-4E17-94FA-D8501AFCA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41"/>
                  <a:stretch/>
                </p:blipFill>
                <p:spPr>
                  <a:xfrm>
                    <a:off x="528851" y="253819"/>
                    <a:ext cx="1785930" cy="530087"/>
                  </a:xfrm>
                  <a:prstGeom prst="rect">
                    <a:avLst/>
                  </a:prstGeom>
                </p:spPr>
              </p:pic>
              <p:sp>
                <p:nvSpPr>
                  <p:cNvPr id="183" name="Retângulo 182">
                    <a:extLst>
                      <a:ext uri="{FF2B5EF4-FFF2-40B4-BE49-F238E27FC236}">
                        <a16:creationId xmlns:a16="http://schemas.microsoft.com/office/drawing/2014/main" id="{A4B7205C-F805-4593-B9C1-24C29E276569}"/>
                      </a:ext>
                    </a:extLst>
                  </p:cNvPr>
                  <p:cNvSpPr/>
                  <p:nvPr/>
                </p:nvSpPr>
                <p:spPr>
                  <a:xfrm>
                    <a:off x="365000" y="732862"/>
                    <a:ext cx="1866453" cy="49865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pt-BR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rPr>
                      <a:t>Jsensors</a:t>
                    </a:r>
                  </a:p>
                </p:txBody>
              </p:sp>
            </p:grpSp>
          </p:grpSp>
          <p:sp>
            <p:nvSpPr>
              <p:cNvPr id="179" name="CaixaDeTexto 178">
                <a:extLst>
                  <a:ext uri="{FF2B5EF4-FFF2-40B4-BE49-F238E27FC236}">
                    <a16:creationId xmlns:a16="http://schemas.microsoft.com/office/drawing/2014/main" id="{8916F380-5EF9-49C4-A62D-DB8511454116}"/>
                  </a:ext>
                </a:extLst>
              </p:cNvPr>
              <p:cNvSpPr txBox="1"/>
              <p:nvPr/>
            </p:nvSpPr>
            <p:spPr>
              <a:xfrm>
                <a:off x="2316417" y="788808"/>
                <a:ext cx="805443" cy="407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API’S</a:t>
                </a:r>
              </a:p>
            </p:txBody>
          </p: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0AA216D6-B345-45D7-BB57-63F414C7691A}"/>
                </a:ext>
              </a:extLst>
            </p:cNvPr>
            <p:cNvGrpSpPr/>
            <p:nvPr/>
          </p:nvGrpSpPr>
          <p:grpSpPr>
            <a:xfrm>
              <a:off x="4673507" y="270605"/>
              <a:ext cx="1287853" cy="1332675"/>
              <a:chOff x="4722644" y="416352"/>
              <a:chExt cx="1287853" cy="1332675"/>
            </a:xfrm>
          </p:grpSpPr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38C8CE98-94B7-452E-8A61-F20DA879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768" y="416352"/>
                <a:ext cx="961278" cy="961278"/>
              </a:xfrm>
              <a:prstGeom prst="rect">
                <a:avLst/>
              </a:prstGeom>
            </p:spPr>
          </p:pic>
          <p:sp>
            <p:nvSpPr>
              <p:cNvPr id="177" name="CaixaDeTexto 176">
                <a:extLst>
                  <a:ext uri="{FF2B5EF4-FFF2-40B4-BE49-F238E27FC236}">
                    <a16:creationId xmlns:a16="http://schemas.microsoft.com/office/drawing/2014/main" id="{76BDBCC2-7DAC-42DE-BEA4-86B0B27B9651}"/>
                  </a:ext>
                </a:extLst>
              </p:cNvPr>
              <p:cNvSpPr txBox="1"/>
              <p:nvPr/>
            </p:nvSpPr>
            <p:spPr>
              <a:xfrm>
                <a:off x="4722644" y="1348917"/>
                <a:ext cx="1287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/>
                  <a:t>JPA e JDBC</a:t>
                </a:r>
              </a:p>
            </p:txBody>
          </p:sp>
        </p:grpSp>
        <p:sp>
          <p:nvSpPr>
            <p:cNvPr id="118" name="Seta: para Cima 117">
              <a:extLst>
                <a:ext uri="{FF2B5EF4-FFF2-40B4-BE49-F238E27FC236}">
                  <a16:creationId xmlns:a16="http://schemas.microsoft.com/office/drawing/2014/main" id="{7CD114B1-8EF5-4151-AF43-039C5AF9DF27}"/>
                </a:ext>
              </a:extLst>
            </p:cNvPr>
            <p:cNvSpPr/>
            <p:nvPr/>
          </p:nvSpPr>
          <p:spPr>
            <a:xfrm rot="5400000">
              <a:off x="3995585" y="267069"/>
              <a:ext cx="197796" cy="13315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C5A5FA0F-4F6B-4542-AE7C-30903DD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182" y="571316"/>
              <a:ext cx="882202" cy="882202"/>
            </a:xfrm>
            <a:prstGeom prst="rect">
              <a:avLst/>
            </a:prstGeom>
          </p:spPr>
        </p:pic>
        <p:sp>
          <p:nvSpPr>
            <p:cNvPr id="120" name="Seta: da Esquerda para a Direita 119">
              <a:extLst>
                <a:ext uri="{FF2B5EF4-FFF2-40B4-BE49-F238E27FC236}">
                  <a16:creationId xmlns:a16="http://schemas.microsoft.com/office/drawing/2014/main" id="{E6C61C02-B777-49AD-A08E-C25E52EE448B}"/>
                </a:ext>
              </a:extLst>
            </p:cNvPr>
            <p:cNvSpPr/>
            <p:nvPr/>
          </p:nvSpPr>
          <p:spPr>
            <a:xfrm>
              <a:off x="5964566" y="84491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Seta: da Esquerda para a Direita 120">
              <a:extLst>
                <a:ext uri="{FF2B5EF4-FFF2-40B4-BE49-F238E27FC236}">
                  <a16:creationId xmlns:a16="http://schemas.microsoft.com/office/drawing/2014/main" id="{9E36AD07-8A01-4B87-B87A-12FB0C375144}"/>
                </a:ext>
              </a:extLst>
            </p:cNvPr>
            <p:cNvSpPr/>
            <p:nvPr/>
          </p:nvSpPr>
          <p:spPr>
            <a:xfrm>
              <a:off x="8190800" y="100272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Nuvem 121">
              <a:extLst>
                <a:ext uri="{FF2B5EF4-FFF2-40B4-BE49-F238E27FC236}">
                  <a16:creationId xmlns:a16="http://schemas.microsoft.com/office/drawing/2014/main" id="{F123E864-06BF-454B-BF8A-C48D306B145B}"/>
                </a:ext>
              </a:extLst>
            </p:cNvPr>
            <p:cNvSpPr/>
            <p:nvPr/>
          </p:nvSpPr>
          <p:spPr>
            <a:xfrm>
              <a:off x="7925926" y="1430964"/>
              <a:ext cx="4125402" cy="2361476"/>
            </a:xfrm>
            <a:prstGeom prst="cloud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3" name="Seta: para Cima 122">
              <a:extLst>
                <a:ext uri="{FF2B5EF4-FFF2-40B4-BE49-F238E27FC236}">
                  <a16:creationId xmlns:a16="http://schemas.microsoft.com/office/drawing/2014/main" id="{0BA7A04A-F91D-4DD3-8D49-5430E9B6BA11}"/>
                </a:ext>
              </a:extLst>
            </p:cNvPr>
            <p:cNvSpPr/>
            <p:nvPr/>
          </p:nvSpPr>
          <p:spPr>
            <a:xfrm>
              <a:off x="1800948" y="3559416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05CADFE4-B138-405E-B2F2-7EA420AA24BB}"/>
                </a:ext>
              </a:extLst>
            </p:cNvPr>
            <p:cNvSpPr txBox="1"/>
            <p:nvPr/>
          </p:nvSpPr>
          <p:spPr>
            <a:xfrm>
              <a:off x="5514743" y="638404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Inicio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060A2480-296D-4CEE-827E-916473B30F03}"/>
                </a:ext>
              </a:extLst>
            </p:cNvPr>
            <p:cNvSpPr txBox="1"/>
            <p:nvPr/>
          </p:nvSpPr>
          <p:spPr>
            <a:xfrm>
              <a:off x="10388249" y="6463610"/>
              <a:ext cx="789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Fim</a:t>
              </a:r>
            </a:p>
          </p:txBody>
        </p:sp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D093B84D-6F23-4EBF-9425-E912316B2AAE}"/>
                </a:ext>
              </a:extLst>
            </p:cNvPr>
            <p:cNvGrpSpPr/>
            <p:nvPr/>
          </p:nvGrpSpPr>
          <p:grpSpPr>
            <a:xfrm>
              <a:off x="210080" y="2062379"/>
              <a:ext cx="3899629" cy="1347184"/>
              <a:chOff x="496095" y="2460756"/>
              <a:chExt cx="3827843" cy="1360984"/>
            </a:xfrm>
          </p:grpSpPr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58134185-2044-43D7-B068-F947B3E184C7}"/>
                  </a:ext>
                </a:extLst>
              </p:cNvPr>
              <p:cNvSpPr/>
              <p:nvPr/>
            </p:nvSpPr>
            <p:spPr>
              <a:xfrm>
                <a:off x="785300" y="3117422"/>
                <a:ext cx="3246038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SO</a:t>
                </a:r>
              </a:p>
            </p:txBody>
          </p:sp>
          <p:sp>
            <p:nvSpPr>
              <p:cNvPr id="171" name="Retângulo 170">
                <a:extLst>
                  <a:ext uri="{FF2B5EF4-FFF2-40B4-BE49-F238E27FC236}">
                    <a16:creationId xmlns:a16="http://schemas.microsoft.com/office/drawing/2014/main" id="{454C6D38-7BEA-4439-A012-D8D08A7C1DBC}"/>
                  </a:ext>
                </a:extLst>
              </p:cNvPr>
              <p:cNvSpPr/>
              <p:nvPr/>
            </p:nvSpPr>
            <p:spPr>
              <a:xfrm>
                <a:off x="785300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CPU</a:t>
                </a:r>
              </a:p>
            </p:txBody>
          </p:sp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F77B5ABB-E209-45C6-B361-D737B7742D81}"/>
                  </a:ext>
                </a:extLst>
              </p:cNvPr>
              <p:cNvSpPr/>
              <p:nvPr/>
            </p:nvSpPr>
            <p:spPr>
              <a:xfrm>
                <a:off x="1487665" y="2587335"/>
                <a:ext cx="802298" cy="513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Disco</a:t>
                </a:r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A26D9B0C-40DF-47BC-AAE7-386C25C29190}"/>
                  </a:ext>
                </a:extLst>
              </p:cNvPr>
              <p:cNvSpPr/>
              <p:nvPr/>
            </p:nvSpPr>
            <p:spPr>
              <a:xfrm>
                <a:off x="3328973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GPU</a:t>
                </a: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17CD020C-DB3F-44C8-95F8-AA85AA972A5C}"/>
                  </a:ext>
                </a:extLst>
              </p:cNvPr>
              <p:cNvSpPr/>
              <p:nvPr/>
            </p:nvSpPr>
            <p:spPr>
              <a:xfrm>
                <a:off x="2247551" y="2587335"/>
                <a:ext cx="1081423" cy="530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Memória</a:t>
                </a:r>
              </a:p>
            </p:txBody>
          </p:sp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72203DBB-5720-4DB6-B629-7AF83401ECC2}"/>
                  </a:ext>
                </a:extLst>
              </p:cNvPr>
              <p:cNvSpPr/>
              <p:nvPr/>
            </p:nvSpPr>
            <p:spPr>
              <a:xfrm>
                <a:off x="496095" y="2460756"/>
                <a:ext cx="3827843" cy="1360984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5EADB210-7BE0-4D66-A2DB-F7E8921233AC}"/>
                </a:ext>
              </a:extLst>
            </p:cNvPr>
            <p:cNvCxnSpPr>
              <a:cxnSpLocks/>
            </p:cNvCxnSpPr>
            <p:nvPr/>
          </p:nvCxnSpPr>
          <p:spPr>
            <a:xfrm>
              <a:off x="4333905" y="2746016"/>
              <a:ext cx="662304" cy="67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4E5C6EF3-04F8-4352-A371-9E48EE3F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33807" y="4318989"/>
              <a:ext cx="1766833" cy="1766833"/>
            </a:xfrm>
            <a:prstGeom prst="rect">
              <a:avLst/>
            </a:prstGeom>
          </p:spPr>
        </p:pic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C384FA09-9C0D-4127-9EC6-597D5C553A2E}"/>
                </a:ext>
              </a:extLst>
            </p:cNvPr>
            <p:cNvGrpSpPr/>
            <p:nvPr/>
          </p:nvGrpSpPr>
          <p:grpSpPr>
            <a:xfrm>
              <a:off x="5067798" y="2450031"/>
              <a:ext cx="1708093" cy="776345"/>
              <a:chOff x="4988250" y="2417837"/>
              <a:chExt cx="1708093" cy="776345"/>
            </a:xfrm>
          </p:grpSpPr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2285ADFA-064E-4CD4-BD6C-E8750BBEED9E}"/>
                  </a:ext>
                </a:extLst>
              </p:cNvPr>
              <p:cNvSpPr/>
              <p:nvPr/>
            </p:nvSpPr>
            <p:spPr>
              <a:xfrm>
                <a:off x="4988250" y="2417837"/>
                <a:ext cx="1708093" cy="77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2" name="Agrupar 161">
                <a:extLst>
                  <a:ext uri="{FF2B5EF4-FFF2-40B4-BE49-F238E27FC236}">
                    <a16:creationId xmlns:a16="http://schemas.microsoft.com/office/drawing/2014/main" id="{5A2A0E1E-CB80-42F6-87D6-E0C7C2700E0E}"/>
                  </a:ext>
                </a:extLst>
              </p:cNvPr>
              <p:cNvGrpSpPr/>
              <p:nvPr/>
            </p:nvGrpSpPr>
            <p:grpSpPr>
              <a:xfrm>
                <a:off x="5763056" y="2579508"/>
                <a:ext cx="692563" cy="614674"/>
                <a:chOff x="6763803" y="2917469"/>
                <a:chExt cx="1703437" cy="1511861"/>
              </a:xfrm>
            </p:grpSpPr>
            <p:pic>
              <p:nvPicPr>
                <p:cNvPr id="167" name="Imagem 166">
                  <a:extLst>
                    <a:ext uri="{FF2B5EF4-FFF2-40B4-BE49-F238E27FC236}">
                      <a16:creationId xmlns:a16="http://schemas.microsoft.com/office/drawing/2014/main" id="{A2F7E1C9-BDD2-4859-81E8-7C56E8789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6763803" y="3151209"/>
                  <a:ext cx="1309715" cy="1278121"/>
                </a:xfrm>
                <a:prstGeom prst="rect">
                  <a:avLst/>
                </a:prstGeom>
              </p:spPr>
            </p:pic>
            <p:pic>
              <p:nvPicPr>
                <p:cNvPr id="168" name="Imagem 167">
                  <a:extLst>
                    <a:ext uri="{FF2B5EF4-FFF2-40B4-BE49-F238E27FC236}">
                      <a16:creationId xmlns:a16="http://schemas.microsoft.com/office/drawing/2014/main" id="{71EB64E0-4348-4DA7-8691-44CAB48A0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0726" y="3124816"/>
                  <a:ext cx="393722" cy="607456"/>
                </a:xfrm>
                <a:prstGeom prst="rect">
                  <a:avLst/>
                </a:prstGeom>
              </p:spPr>
            </p:pic>
            <p:pic>
              <p:nvPicPr>
                <p:cNvPr id="169" name="Imagem 168">
                  <a:extLst>
                    <a:ext uri="{FF2B5EF4-FFF2-40B4-BE49-F238E27FC236}">
                      <a16:creationId xmlns:a16="http://schemas.microsoft.com/office/drawing/2014/main" id="{9B8F66F6-3393-4ABB-9587-1362743FE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3518" y="2917469"/>
                  <a:ext cx="393722" cy="360912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Agrupar 162">
                <a:extLst>
                  <a:ext uri="{FF2B5EF4-FFF2-40B4-BE49-F238E27FC236}">
                    <a16:creationId xmlns:a16="http://schemas.microsoft.com/office/drawing/2014/main" id="{0CCEF518-DD5D-4CD0-B551-E71D56829AC0}"/>
                  </a:ext>
                </a:extLst>
              </p:cNvPr>
              <p:cNvGrpSpPr/>
              <p:nvPr/>
            </p:nvGrpSpPr>
            <p:grpSpPr>
              <a:xfrm>
                <a:off x="5066579" y="2509156"/>
                <a:ext cx="598772" cy="627476"/>
                <a:chOff x="4831453" y="4408105"/>
                <a:chExt cx="598772" cy="627476"/>
              </a:xfrm>
            </p:grpSpPr>
            <p:pic>
              <p:nvPicPr>
                <p:cNvPr id="164" name="Imagem 163">
                  <a:extLst>
                    <a:ext uri="{FF2B5EF4-FFF2-40B4-BE49-F238E27FC236}">
                      <a16:creationId xmlns:a16="http://schemas.microsoft.com/office/drawing/2014/main" id="{070ADCE1-D512-48F8-BE5B-942E82DB0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4989822" y="4640511"/>
                  <a:ext cx="440403" cy="395070"/>
                </a:xfrm>
                <a:prstGeom prst="rect">
                  <a:avLst/>
                </a:prstGeom>
              </p:spPr>
            </p:pic>
            <p:pic>
              <p:nvPicPr>
                <p:cNvPr id="165" name="Imagem 164">
                  <a:extLst>
                    <a:ext uri="{FF2B5EF4-FFF2-40B4-BE49-F238E27FC236}">
                      <a16:creationId xmlns:a16="http://schemas.microsoft.com/office/drawing/2014/main" id="{83DD3EE6-3977-4C44-94DE-97BDE0ECA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948389" y="4469169"/>
                  <a:ext cx="222110" cy="342684"/>
                </a:xfrm>
                <a:prstGeom prst="rect">
                  <a:avLst/>
                </a:prstGeom>
              </p:spPr>
            </p:pic>
            <p:pic>
              <p:nvPicPr>
                <p:cNvPr id="166" name="Imagem 165">
                  <a:extLst>
                    <a:ext uri="{FF2B5EF4-FFF2-40B4-BE49-F238E27FC236}">
                      <a16:creationId xmlns:a16="http://schemas.microsoft.com/office/drawing/2014/main" id="{45D110C2-31EB-47C9-BB35-866B6EEFF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1453" y="4408105"/>
                  <a:ext cx="160075" cy="1467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934B8741-0730-44B1-877F-84660C05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93" y="5662781"/>
              <a:ext cx="1014022" cy="1014022"/>
            </a:xfrm>
            <a:prstGeom prst="rect">
              <a:avLst/>
            </a:prstGeom>
          </p:spPr>
        </p:pic>
        <p:sp>
          <p:nvSpPr>
            <p:cNvPr id="131" name="Seta: para Cima 130">
              <a:extLst>
                <a:ext uri="{FF2B5EF4-FFF2-40B4-BE49-F238E27FC236}">
                  <a16:creationId xmlns:a16="http://schemas.microsoft.com/office/drawing/2014/main" id="{B873FD6D-9289-4992-B0C2-9BC387AEB8DC}"/>
                </a:ext>
              </a:extLst>
            </p:cNvPr>
            <p:cNvSpPr/>
            <p:nvPr/>
          </p:nvSpPr>
          <p:spPr>
            <a:xfrm>
              <a:off x="1890066" y="1494312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297814ED-0CF8-4791-92A2-3B6D647E66D7}"/>
                </a:ext>
              </a:extLst>
            </p:cNvPr>
            <p:cNvGrpSpPr/>
            <p:nvPr/>
          </p:nvGrpSpPr>
          <p:grpSpPr>
            <a:xfrm>
              <a:off x="210454" y="4125041"/>
              <a:ext cx="4376357" cy="1985405"/>
              <a:chOff x="-33036" y="3089286"/>
              <a:chExt cx="3963091" cy="1468025"/>
            </a:xfrm>
          </p:grpSpPr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5BA282DE-552A-4820-A7BA-0F7A04507520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963091" cy="2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Aplicativos para modelagem e renderização 3D</a:t>
                </a:r>
              </a:p>
            </p:txBody>
          </p:sp>
          <p:grpSp>
            <p:nvGrpSpPr>
              <p:cNvPr id="148" name="Agrupar 147">
                <a:extLst>
                  <a:ext uri="{FF2B5EF4-FFF2-40B4-BE49-F238E27FC236}">
                    <a16:creationId xmlns:a16="http://schemas.microsoft.com/office/drawing/2014/main" id="{6506014E-F57F-4174-A52F-794B96B6F9D4}"/>
                  </a:ext>
                </a:extLst>
              </p:cNvPr>
              <p:cNvGrpSpPr/>
              <p:nvPr/>
            </p:nvGrpSpPr>
            <p:grpSpPr>
              <a:xfrm>
                <a:off x="305845" y="3089286"/>
                <a:ext cx="2462621" cy="1196642"/>
                <a:chOff x="305845" y="3089286"/>
                <a:chExt cx="2462621" cy="1196642"/>
              </a:xfrm>
            </p:grpSpPr>
            <p:sp>
              <p:nvSpPr>
                <p:cNvPr id="149" name="Retângulo 148">
                  <a:extLst>
                    <a:ext uri="{FF2B5EF4-FFF2-40B4-BE49-F238E27FC236}">
                      <a16:creationId xmlns:a16="http://schemas.microsoft.com/office/drawing/2014/main" id="{F51E5FF4-1929-497D-A851-18F4B2729FA8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150" name="Imagem 149">
                  <a:extLst>
                    <a:ext uri="{FF2B5EF4-FFF2-40B4-BE49-F238E27FC236}">
                      <a16:creationId xmlns:a16="http://schemas.microsoft.com/office/drawing/2014/main" id="{D6DD42C5-AA7E-4C00-8662-1F50E8726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151" name="Imagem 150">
                  <a:extLst>
                    <a:ext uri="{FF2B5EF4-FFF2-40B4-BE49-F238E27FC236}">
                      <a16:creationId xmlns:a16="http://schemas.microsoft.com/office/drawing/2014/main" id="{D3A74B99-A85B-47A7-A03F-DEACF3A07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152" name="Imagem 151">
                  <a:extLst>
                    <a:ext uri="{FF2B5EF4-FFF2-40B4-BE49-F238E27FC236}">
                      <a16:creationId xmlns:a16="http://schemas.microsoft.com/office/drawing/2014/main" id="{2C1B599A-9673-43B8-A973-B7E9483A8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153" name="Imagem 152">
                  <a:extLst>
                    <a:ext uri="{FF2B5EF4-FFF2-40B4-BE49-F238E27FC236}">
                      <a16:creationId xmlns:a16="http://schemas.microsoft.com/office/drawing/2014/main" id="{6C317474-E03D-4782-9939-3048E8178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154" name="Imagem 153">
                  <a:extLst>
                    <a:ext uri="{FF2B5EF4-FFF2-40B4-BE49-F238E27FC236}">
                      <a16:creationId xmlns:a16="http://schemas.microsoft.com/office/drawing/2014/main" id="{0580B3AD-4577-4BF2-A231-8724FEEB2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155" name="CaixaDeTexto 154">
                  <a:extLst>
                    <a:ext uri="{FF2B5EF4-FFF2-40B4-BE49-F238E27FC236}">
                      <a16:creationId xmlns:a16="http://schemas.microsoft.com/office/drawing/2014/main" id="{D76192F2-44BB-42A1-A18D-9646126AC534}"/>
                    </a:ext>
                  </a:extLst>
                </p:cNvPr>
                <p:cNvSpPr txBox="1"/>
                <p:nvPr/>
              </p:nvSpPr>
              <p:spPr>
                <a:xfrm>
                  <a:off x="349824" y="3099561"/>
                  <a:ext cx="1035464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83806629-0F05-4A9F-BD0F-3F2637898F5D}"/>
                    </a:ext>
                  </a:extLst>
                </p:cNvPr>
                <p:cNvSpPr txBox="1"/>
                <p:nvPr/>
              </p:nvSpPr>
              <p:spPr>
                <a:xfrm>
                  <a:off x="1180791" y="3101827"/>
                  <a:ext cx="93861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157" name="CaixaDeTexto 156">
                  <a:extLst>
                    <a:ext uri="{FF2B5EF4-FFF2-40B4-BE49-F238E27FC236}">
                      <a16:creationId xmlns:a16="http://schemas.microsoft.com/office/drawing/2014/main" id="{1FA70EDF-2376-4D60-8546-BFC4DBE11EE8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829663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158" name="CaixaDeTexto 157">
                  <a:extLst>
                    <a:ext uri="{FF2B5EF4-FFF2-40B4-BE49-F238E27FC236}">
                      <a16:creationId xmlns:a16="http://schemas.microsoft.com/office/drawing/2014/main" id="{E4F716A1-33B3-4D2D-95D9-A78D7DFE414A}"/>
                    </a:ext>
                  </a:extLst>
                </p:cNvPr>
                <p:cNvSpPr txBox="1"/>
                <p:nvPr/>
              </p:nvSpPr>
              <p:spPr>
                <a:xfrm>
                  <a:off x="305845" y="3628612"/>
                  <a:ext cx="962828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159" name="CaixaDeTexto 158">
                  <a:extLst>
                    <a:ext uri="{FF2B5EF4-FFF2-40B4-BE49-F238E27FC236}">
                      <a16:creationId xmlns:a16="http://schemas.microsoft.com/office/drawing/2014/main" id="{BC5C7020-96E1-46A4-8FF6-CDCE2F1BBD29}"/>
                    </a:ext>
                  </a:extLst>
                </p:cNvPr>
                <p:cNvSpPr txBox="1"/>
                <p:nvPr/>
              </p:nvSpPr>
              <p:spPr>
                <a:xfrm>
                  <a:off x="1159630" y="3619066"/>
                  <a:ext cx="93054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160" name="Imagem 159">
                  <a:extLst>
                    <a:ext uri="{FF2B5EF4-FFF2-40B4-BE49-F238E27FC236}">
                      <a16:creationId xmlns:a16="http://schemas.microsoft.com/office/drawing/2014/main" id="{48B15CC2-04BA-4872-B74D-0F23A6414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46F60118-9F4F-4604-BBF7-E0421A35C96F}"/>
                </a:ext>
              </a:extLst>
            </p:cNvPr>
            <p:cNvSpPr txBox="1"/>
            <p:nvPr/>
          </p:nvSpPr>
          <p:spPr>
            <a:xfrm>
              <a:off x="8194332" y="354175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5911266D-78D0-4804-8EB9-0BE34598A80E}"/>
                </a:ext>
              </a:extLst>
            </p:cNvPr>
            <p:cNvGrpSpPr/>
            <p:nvPr/>
          </p:nvGrpSpPr>
          <p:grpSpPr>
            <a:xfrm>
              <a:off x="8569055" y="1783267"/>
              <a:ext cx="2671902" cy="1892140"/>
              <a:chOff x="8407648" y="2175528"/>
              <a:chExt cx="2671902" cy="1892140"/>
            </a:xfrm>
          </p:grpSpPr>
          <p:pic>
            <p:nvPicPr>
              <p:cNvPr id="142" name="Imagem 141">
                <a:extLst>
                  <a:ext uri="{FF2B5EF4-FFF2-40B4-BE49-F238E27FC236}">
                    <a16:creationId xmlns:a16="http://schemas.microsoft.com/office/drawing/2014/main" id="{D5CDB931-DA65-4EB1-AEB1-7E5A1397F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4000" b="93778" l="1786" r="94643">
                            <a14:foregroundMark x1="37500" y1="31111" x2="37500" y2="31111"/>
                            <a14:foregroundMark x1="62054" y1="22667" x2="39286" y2="27556"/>
                            <a14:foregroundMark x1="67411" y1="22667" x2="33929" y2="15556"/>
                            <a14:foregroundMark x1="71875" y1="12889" x2="14732" y2="35111"/>
                            <a14:foregroundMark x1="14732" y1="35111" x2="12054" y2="64444"/>
                            <a14:foregroundMark x1="7589" y1="59556" x2="44643" y2="9778"/>
                            <a14:foregroundMark x1="44643" y1="9778" x2="78125" y2="16444"/>
                            <a14:foregroundMark x1="64732" y1="9333" x2="39732" y2="7556"/>
                            <a14:foregroundMark x1="76786" y1="19556" x2="46429" y2="25778"/>
                            <a14:foregroundMark x1="81321" y1="48760" x2="83482" y2="75556"/>
                            <a14:foregroundMark x1="80722" y1="41333" x2="81057" y2="45489"/>
                            <a14:foregroundMark x1="78571" y1="14667" x2="80722" y2="41333"/>
                            <a14:foregroundMark x1="83482" y1="75556" x2="23214" y2="84000"/>
                            <a14:foregroundMark x1="23214" y1="84000" x2="22768" y2="83556"/>
                            <a14:foregroundMark x1="91964" y1="71111" x2="84821" y2="24000"/>
                            <a14:foregroundMark x1="58929" y1="4444" x2="41518" y2="4889"/>
                            <a14:foregroundMark x1="94196" y1="37778" x2="95089" y2="57778"/>
                            <a14:foregroundMark x1="62054" y1="94222" x2="36607" y2="93333"/>
                            <a14:foregroundMark x1="2679" y1="57778" x2="1786" y2="42667"/>
                            <a14:backgroundMark x1="75000" y1="56000" x2="78125" y2="48444"/>
                            <a14:backgroundMark x1="79018" y1="48000" x2="79018" y2="39111"/>
                            <a14:backgroundMark x1="78125" y1="49778" x2="77232" y2="33333"/>
                            <a14:backgroundMark x1="80357" y1="47556" x2="79018" y2="36000"/>
                            <a14:backgroundMark x1="80357" y1="56444" x2="79911" y2="30667"/>
                            <a14:backgroundMark x1="80357" y1="54667" x2="80357" y2="44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7531" y="2528157"/>
                <a:ext cx="664257" cy="667223"/>
              </a:xfrm>
              <a:prstGeom prst="rect">
                <a:avLst/>
              </a:prstGeom>
            </p:spPr>
          </p:pic>
          <p:pic>
            <p:nvPicPr>
              <p:cNvPr id="143" name="Imagem 142">
                <a:extLst>
                  <a:ext uri="{FF2B5EF4-FFF2-40B4-BE49-F238E27FC236}">
                    <a16:creationId xmlns:a16="http://schemas.microsoft.com/office/drawing/2014/main" id="{491CAFD8-AD95-43C6-8CD0-9A8EBC65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274" y="2281747"/>
                <a:ext cx="459713" cy="608236"/>
              </a:xfrm>
              <a:prstGeom prst="rect">
                <a:avLst/>
              </a:prstGeom>
            </p:spPr>
          </p:pic>
          <p:pic>
            <p:nvPicPr>
              <p:cNvPr id="144" name="Imagem 143">
                <a:extLst>
                  <a:ext uri="{FF2B5EF4-FFF2-40B4-BE49-F238E27FC236}">
                    <a16:creationId xmlns:a16="http://schemas.microsoft.com/office/drawing/2014/main" id="{1484781B-B392-4A6F-A22B-5F207403F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>
                            <a14:foregroundMark x1="42167" y1="24762" x2="42167" y2="24762"/>
                            <a14:foregroundMark x1="47917" y1="23016" x2="47917" y2="23016"/>
                            <a14:foregroundMark x1="52833" y1="23968" x2="52833" y2="23968"/>
                            <a14:foregroundMark x1="56417" y1="25873" x2="56417" y2="25873"/>
                            <a14:foregroundMark x1="63500" y1="35873" x2="63500" y2="35873"/>
                            <a14:foregroundMark x1="65250" y1="34603" x2="65250" y2="34603"/>
                            <a14:foregroundMark x1="35333" y1="35079" x2="35333" y2="35079"/>
                            <a14:foregroundMark x1="32167" y1="34603" x2="32167" y2="34603"/>
                            <a14:foregroundMark x1="38083" y1="35397" x2="38083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93" t="17056" r="25983" b="19059"/>
              <a:stretch/>
            </p:blipFill>
            <p:spPr>
              <a:xfrm>
                <a:off x="9333284" y="3277630"/>
                <a:ext cx="1114747" cy="790038"/>
              </a:xfrm>
              <a:prstGeom prst="rect">
                <a:avLst/>
              </a:prstGeom>
            </p:spPr>
          </p:pic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9DF86C4C-844E-4EC9-A6E7-621328B56303}"/>
                  </a:ext>
                </a:extLst>
              </p:cNvPr>
              <p:cNvSpPr txBox="1"/>
              <p:nvPr/>
            </p:nvSpPr>
            <p:spPr>
              <a:xfrm>
                <a:off x="9816512" y="2175528"/>
                <a:ext cx="1263038" cy="37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dirty="0"/>
                  <a:t>Spring Web</a:t>
                </a:r>
              </a:p>
            </p:txBody>
          </p:sp>
          <p:pic>
            <p:nvPicPr>
              <p:cNvPr id="146" name="Imagem 145">
                <a:extLst>
                  <a:ext uri="{FF2B5EF4-FFF2-40B4-BE49-F238E27FC236}">
                    <a16:creationId xmlns:a16="http://schemas.microsoft.com/office/drawing/2014/main" id="{0F130A3E-4682-488C-9864-9B5493FA6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7648" y="2954783"/>
                <a:ext cx="936922" cy="790752"/>
              </a:xfrm>
              <a:prstGeom prst="rect">
                <a:avLst/>
              </a:prstGeom>
            </p:spPr>
          </p:pic>
        </p:grpSp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1A4158D9-3578-4CC7-B712-2DFDF765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9028" b="88889" l="3152" r="97708">
                          <a14:foregroundMark x1="3152" y1="38194" x2="3152" y2="38194"/>
                          <a14:foregroundMark x1="33238" y1="50000" x2="33238" y2="50000"/>
                          <a14:foregroundMark x1="30372" y1="50000" x2="30372" y2="50000"/>
                          <a14:foregroundMark x1="46132" y1="57639" x2="46132" y2="57639"/>
                          <a14:foregroundMark x1="48424" y1="54167" x2="48424" y2="54167"/>
                          <a14:foregroundMark x1="55301" y1="54167" x2="55301" y2="54167"/>
                          <a14:foregroundMark x1="66476" y1="52083" x2="66476" y2="52083"/>
                          <a14:foregroundMark x1="62178" y1="47917" x2="62178" y2="47917"/>
                          <a14:foregroundMark x1="62178" y1="45833" x2="62178" y2="45833"/>
                          <a14:foregroundMark x1="68768" y1="54167" x2="68768" y2="54167"/>
                          <a14:foregroundMark x1="75645" y1="54167" x2="75645" y2="54167"/>
                          <a14:foregroundMark x1="79370" y1="54167" x2="79370" y2="54167"/>
                          <a14:foregroundMark x1="93696" y1="54167" x2="93696" y2="54167"/>
                          <a14:foregroundMark x1="97708" y1="55556" x2="97708" y2="55556"/>
                          <a14:foregroundMark x1="14327" y1="52083" x2="14327" y2="52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5348" y="5450514"/>
              <a:ext cx="1978235" cy="816234"/>
            </a:xfrm>
            <a:prstGeom prst="rect">
              <a:avLst/>
            </a:prstGeom>
          </p:spPr>
        </p:pic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BB770F1C-886A-4EB7-BE19-35437245EBDE}"/>
                </a:ext>
              </a:extLst>
            </p:cNvPr>
            <p:cNvCxnSpPr>
              <a:cxnSpLocks/>
            </p:cNvCxnSpPr>
            <p:nvPr/>
          </p:nvCxnSpPr>
          <p:spPr>
            <a:xfrm>
              <a:off x="8663216" y="5399418"/>
              <a:ext cx="542186" cy="343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8F8493EF-2B5B-4AE2-85D5-502ED5111FF3}"/>
                </a:ext>
              </a:extLst>
            </p:cNvPr>
            <p:cNvGrpSpPr/>
            <p:nvPr/>
          </p:nvGrpSpPr>
          <p:grpSpPr>
            <a:xfrm>
              <a:off x="5348167" y="3628867"/>
              <a:ext cx="2793017" cy="1084819"/>
              <a:chOff x="5410968" y="3428999"/>
              <a:chExt cx="4644602" cy="1590675"/>
            </a:xfrm>
          </p:grpSpPr>
          <p:pic>
            <p:nvPicPr>
              <p:cNvPr id="140" name="Imagem 139">
                <a:extLst>
                  <a:ext uri="{FF2B5EF4-FFF2-40B4-BE49-F238E27FC236}">
                    <a16:creationId xmlns:a16="http://schemas.microsoft.com/office/drawing/2014/main" id="{48944470-5361-4B95-B9D3-3CFE7BDE2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/>
              <a:srcRect l="70817"/>
              <a:stretch/>
            </p:blipFill>
            <p:spPr>
              <a:xfrm>
                <a:off x="7862420" y="3428999"/>
                <a:ext cx="2193150" cy="1590675"/>
              </a:xfrm>
              <a:prstGeom prst="rect">
                <a:avLst/>
              </a:prstGeom>
            </p:spPr>
          </p:pic>
          <p:pic>
            <p:nvPicPr>
              <p:cNvPr id="141" name="Imagem 140">
                <a:extLst>
                  <a:ext uri="{FF2B5EF4-FFF2-40B4-BE49-F238E27FC236}">
                    <a16:creationId xmlns:a16="http://schemas.microsoft.com/office/drawing/2014/main" id="{CFBD8CA7-8EDE-4055-AB54-DCF0FADC4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l="-1" r="66954"/>
              <a:stretch/>
            </p:blipFill>
            <p:spPr>
              <a:xfrm>
                <a:off x="5410968" y="3428999"/>
                <a:ext cx="2483541" cy="1590675"/>
              </a:xfrm>
              <a:prstGeom prst="rect">
                <a:avLst/>
              </a:prstGeom>
            </p:spPr>
          </p:pic>
        </p:grp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E9BFB0F0-A1CC-4F04-B98C-99F0D9C47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52778" y="3372061"/>
              <a:ext cx="551711" cy="48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0E14A225-D977-4823-A9C1-6A8CD0ECE4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2057" y="4669553"/>
              <a:ext cx="492695" cy="446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4" name="Retângulo 183">
            <a:extLst>
              <a:ext uri="{FF2B5EF4-FFF2-40B4-BE49-F238E27FC236}">
                <a16:creationId xmlns:a16="http://schemas.microsoft.com/office/drawing/2014/main" id="{686FB1C8-BC3B-468D-9F93-6C85C201A4B4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LLD-LOW LEVEL DESIGN</a:t>
            </a:r>
          </a:p>
        </p:txBody>
      </p:sp>
      <p:pic>
        <p:nvPicPr>
          <p:cNvPr id="76" name="Imagem 75" descr="Uma imagem contendo objeto&#10;&#10;Descrição gerada automaticamente">
            <a:extLst>
              <a:ext uri="{FF2B5EF4-FFF2-40B4-BE49-F238E27FC236}">
                <a16:creationId xmlns:a16="http://schemas.microsoft.com/office/drawing/2014/main" id="{4E0FAFAA-C7F6-4AD9-8045-5059158D25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BPMN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03CDC666-735E-4006-AB59-A7B20165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8E36ABD-E607-481A-9A1A-F18DAA60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7" y="927068"/>
            <a:ext cx="8454405" cy="31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44471" y="328943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800" b="1" dirty="0">
              <a:solidFill>
                <a:srgbClr val="0070C0"/>
              </a:solidFill>
              <a:latin typeface="Poppi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87EC1E-5894-4339-B880-D2794C8132D8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latin typeface="Poppins"/>
              </a:rPr>
              <a:t>Diagrama</a:t>
            </a:r>
            <a:r>
              <a:rPr lang="pt-BR" sz="2800" b="1" dirty="0">
                <a:solidFill>
                  <a:srgbClr val="0070C0"/>
                </a:solidFill>
                <a:latin typeface="Poppins"/>
              </a:rPr>
              <a:t>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28EA84-822B-4C85-96B8-038B46EB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69" y="1438006"/>
            <a:ext cx="8526302" cy="2442243"/>
          </a:xfrm>
          <a:prstGeom prst="rect">
            <a:avLst/>
          </a:prstGeom>
        </p:spPr>
      </p:pic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800330B2-80DC-4F7E-A0E7-C9BC7845A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63995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DEEP D</a:t>
            </a:r>
            <a:r>
              <a:rPr lang="pt-BR" dirty="0">
                <a:solidFill>
                  <a:srgbClr val="0070C0"/>
                </a:solidFill>
              </a:rPr>
              <a:t>IVE - INOVAÇÃO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7EC7BD02-8F37-49BC-85B4-9A6D4618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1456266" y="339519"/>
            <a:ext cx="62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Vantagens JPA</a:t>
            </a:r>
            <a:endParaRPr lang="pt-BR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974878"/>
            <a:ext cx="5960534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Melhor mapeamento de suas tabelas do banco de dados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545148" y="1718468"/>
            <a:ext cx="5960534" cy="51416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Consultas e operações básicas já prontas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536851" y="246205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Facilidade de criação e armazenamento de novas consultas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332044C6-0FBB-443E-9871-F887CCE3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B91C43D-A995-499C-B156-69B1242BD201}"/>
              </a:ext>
            </a:extLst>
          </p:cNvPr>
          <p:cNvSpPr/>
          <p:nvPr/>
        </p:nvSpPr>
        <p:spPr>
          <a:xfrm>
            <a:off x="545148" y="320564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Anotações de persistências como @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Entity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, @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Column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, @Id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F07A614-B5FD-4606-AF4C-897301AD538F}"/>
              </a:ext>
            </a:extLst>
          </p:cNvPr>
          <p:cNvSpPr/>
          <p:nvPr/>
        </p:nvSpPr>
        <p:spPr>
          <a:xfrm>
            <a:off x="545148" y="394923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Maior facilidade para se conectar com seu banco de dados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47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368853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Vantagens Spring Web</a:t>
            </a:r>
            <a:endParaRPr lang="pt-BR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45148" y="1298262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Facilidade para realizar operações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Rest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545148" y="2085154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Melhor organização de seu código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545148" y="2872046"/>
            <a:ext cx="5960534" cy="51041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Ajuda o desenvolvedor a focar muito mais na lógica de negócio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581B2792-53A8-4B5F-A16C-E905BD70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A197B60-EC65-4C7D-BF06-4C122B1FE4BF}"/>
              </a:ext>
            </a:extLst>
          </p:cNvPr>
          <p:cNvSpPr/>
          <p:nvPr/>
        </p:nvSpPr>
        <p:spPr>
          <a:xfrm>
            <a:off x="545148" y="3658938"/>
            <a:ext cx="5960534" cy="51041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Trabalha com a linguagem Java</a:t>
            </a:r>
          </a:p>
        </p:txBody>
      </p:sp>
    </p:spTree>
    <p:extLst>
      <p:ext uri="{BB962C8B-B14F-4D97-AF65-F5344CB8AC3E}">
        <p14:creationId xmlns:p14="http://schemas.microsoft.com/office/powerpoint/2010/main" val="2554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monitor png">
            <a:extLst>
              <a:ext uri="{FF2B5EF4-FFF2-40B4-BE49-F238E27FC236}">
                <a16:creationId xmlns:a16="http://schemas.microsoft.com/office/drawing/2014/main" id="{E33B733D-D38B-40A5-989D-9CF67DFD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73" y="410006"/>
            <a:ext cx="5486401" cy="47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0C396E55-AE7A-4434-A6B4-1A1BCFD5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EAF321C-4720-42A4-8876-8EDE24A9C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203" y="763066"/>
            <a:ext cx="4837406" cy="30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214826" y="1874794"/>
            <a:ext cx="49150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Renderização e Modelagem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868B07B3-96D9-4090-BDEB-689CA14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61AAE3D2-E666-4D2A-B547-56D8B116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7" name="Picture 2" descr="Resultado de imagem para monitor png">
            <a:extLst>
              <a:ext uri="{FF2B5EF4-FFF2-40B4-BE49-F238E27FC236}">
                <a16:creationId xmlns:a16="http://schemas.microsoft.com/office/drawing/2014/main" id="{2E822901-E036-41E1-901E-5E733692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73" y="410006"/>
            <a:ext cx="5486401" cy="47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8FF3A2-2079-4D8E-A89B-16434564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612" y="769922"/>
            <a:ext cx="4838407" cy="31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9582ECC-345A-4B3E-BF25-03A762252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9" t="32098" r="4581" b="6077"/>
          <a:stretch/>
        </p:blipFill>
        <p:spPr>
          <a:xfrm>
            <a:off x="1163390" y="549011"/>
            <a:ext cx="6880860" cy="4376212"/>
          </a:xfrm>
          <a:prstGeom prst="rect">
            <a:avLst/>
          </a:prstGeom>
          <a:ln w="12700">
            <a:solidFill>
              <a:schemeClr val="tx2">
                <a:lumMod val="10000"/>
              </a:schemeClr>
            </a:solidFill>
          </a:ln>
        </p:spPr>
      </p:pic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Classes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9D5DACC2-2B45-4B5E-8480-03DBF70C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Sequência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BB734C58-7642-44B1-A0B8-90D77985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6614FCF-31E2-4589-A7DD-FB4B03CC2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7" t="2667" r="1976" b="20512"/>
          <a:stretch/>
        </p:blipFill>
        <p:spPr>
          <a:xfrm>
            <a:off x="1320164" y="685819"/>
            <a:ext cx="6503671" cy="3951278"/>
          </a:xfrm>
          <a:prstGeom prst="rect">
            <a:avLst/>
          </a:prstGeom>
          <a:ln w="12700"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905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921950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</a:t>
            </a:r>
            <a:r>
              <a:rPr lang="pt-BR" dirty="0">
                <a:solidFill>
                  <a:srgbClr val="0070C0"/>
                </a:solidFill>
              </a:rPr>
              <a:t>EMONSTRAÇÃO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66E60048-F51C-4844-80B5-50294D06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2063918"/>
            <a:ext cx="83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151773DC-A9B9-4C9F-A3B3-31BB8B09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1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403243" y="2063918"/>
            <a:ext cx="83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151773DC-A9B9-4C9F-A3B3-31BB8B09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0070C0"/>
                </a:solidFill>
              </a:rPr>
              <a:t>Renderização e Modelagem 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541865" y="1323211"/>
            <a:ext cx="3397957" cy="68515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de renderização em 3D, muito utilizados por arquitetos e designers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2714976" y="2507340"/>
            <a:ext cx="3685823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Cria modelos tridimensionais básicos definindo a forma e o modelo de um objeto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5331443" y="3691467"/>
            <a:ext cx="3397957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Objetivo de melhorar a experiência do usuário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728AE6A-783E-4555-8F7C-83F4280F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70C0"/>
                </a:solidFill>
              </a:rPr>
              <a:t>Renderização e Modelagem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82773" y="1557867"/>
            <a:ext cx="2906626" cy="526114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GPU processa os cálculos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714952"/>
            <a:ext cx="3328061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Velocidade da GPU influencia muito na entrega final das cenas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21558" y="2571750"/>
            <a:ext cx="3100883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Placa gráfica exibe uma simulação da imagem ao final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CB40D86A-E903-4CE4-9E2F-668CE17F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0750E6-DBBF-4D75-862E-F12FE1B2AE67}"/>
              </a:ext>
            </a:extLst>
          </p:cNvPr>
          <p:cNvSpPr/>
          <p:nvPr/>
        </p:nvSpPr>
        <p:spPr>
          <a:xfrm>
            <a:off x="4212382" y="2474306"/>
            <a:ext cx="3777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>
              <a:latin typeface="Poppin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9BB3F4-E4E9-47E1-A883-0F1CEC31428C}"/>
              </a:ext>
            </a:extLst>
          </p:cNvPr>
          <p:cNvSpPr/>
          <p:nvPr/>
        </p:nvSpPr>
        <p:spPr>
          <a:xfrm>
            <a:off x="138223" y="127697"/>
            <a:ext cx="5358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 Renderização de imagem 3D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71F241-31FE-4C0B-AEF7-934278C1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0" y="1177819"/>
            <a:ext cx="4102226" cy="25466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920AE7-5095-4986-A7C6-A22BBFC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5702"/>
            <a:ext cx="3802518" cy="2546664"/>
          </a:xfrm>
          <a:prstGeom prst="rect">
            <a:avLst/>
          </a:prstGeom>
        </p:spPr>
      </p:pic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6482FFC7-0F4D-4992-9310-C5DD1BC9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DA5BD9-F95A-4A42-B9F0-60CCE11AE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D2EB31-3FFA-49D2-9B81-5134B414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16" y="682889"/>
            <a:ext cx="6244167" cy="37777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ECAFE24-AFA5-4203-84BF-CCCD7CEC48B3}"/>
              </a:ext>
            </a:extLst>
          </p:cNvPr>
          <p:cNvSpPr/>
          <p:nvPr/>
        </p:nvSpPr>
        <p:spPr>
          <a:xfrm>
            <a:off x="489107" y="35491"/>
            <a:ext cx="5293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Renderização em tempo Real 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D4E3B5E9-8017-4D78-86C2-05207349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419905" y="722489"/>
            <a:ext cx="2503667" cy="472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70C0"/>
                </a:solidFill>
              </a:rPr>
              <a:t>ProtoPersona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5" name="Imagem 1" descr="5609C96E">
            <a:extLst>
              <a:ext uri="{FF2B5EF4-FFF2-40B4-BE49-F238E27FC236}">
                <a16:creationId xmlns:a16="http://schemas.microsoft.com/office/drawing/2014/main" id="{C08450DD-3443-47CB-95FF-4A46FE71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319916"/>
            <a:ext cx="2503667" cy="250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ADE0ADD-CD4F-48F1-B4D2-6640ABBD1EFF}"/>
              </a:ext>
            </a:extLst>
          </p:cNvPr>
          <p:cNvSpPr/>
          <p:nvPr/>
        </p:nvSpPr>
        <p:spPr>
          <a:xfrm>
            <a:off x="4322382" y="810504"/>
            <a:ext cx="3937910" cy="10910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07000"/>
              </a:lnSpc>
            </a:pPr>
            <a:r>
              <a:rPr lang="pt-BR" sz="1600" b="1" i="1" dirty="0">
                <a:solidFill>
                  <a:schemeClr val="tx2">
                    <a:lumMod val="50000"/>
                  </a:schemeClr>
                </a:solidFill>
              </a:rPr>
              <a:t>Marcos Andrade</a:t>
            </a:r>
          </a:p>
          <a:p>
            <a:pPr algn="ctr" fontAlgn="base">
              <a:lnSpc>
                <a:spcPct val="107000"/>
              </a:lnSpc>
            </a:pP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sz="1600" b="1" dirty="0">
                <a:solidFill>
                  <a:schemeClr val="tx2">
                    <a:lumMod val="50000"/>
                  </a:schemeClr>
                </a:solidFill>
              </a:rPr>
              <a:t>Designer em animação 3D </a:t>
            </a:r>
            <a:endParaRPr lang="pt-BR" sz="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“Gostaria de rodar/renderizar meus projetos em 3D com mais segurança” </a:t>
            </a:r>
            <a:endParaRPr lang="pt-BR" sz="8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BF56DDF-3192-4D33-8C79-7CE711AFB59B}"/>
              </a:ext>
            </a:extLst>
          </p:cNvPr>
          <p:cNvSpPr/>
          <p:nvPr/>
        </p:nvSpPr>
        <p:spPr>
          <a:xfrm>
            <a:off x="4322382" y="2203227"/>
            <a:ext cx="3871594" cy="100275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Domínio em Computação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Autônomo e pequenos empresários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É “Heavy-User” de internet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médios e grandes </a:t>
            </a:r>
            <a:r>
              <a:rPr lang="pt-BR" sz="8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2A35C5-5228-4DD4-A545-D3EBBA6784A2}"/>
              </a:ext>
            </a:extLst>
          </p:cNvPr>
          <p:cNvSpPr/>
          <p:nvPr/>
        </p:nvSpPr>
        <p:spPr>
          <a:xfrm>
            <a:off x="4355540" y="3507680"/>
            <a:ext cx="3871594" cy="108210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algn="ctr" fontAlgn="base">
              <a:lnSpc>
                <a:spcPct val="107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Dores e Necessidades  </a:t>
            </a:r>
            <a:r>
              <a:rPr lang="pt-BR" sz="1200" b="1" dirty="0">
                <a:solidFill>
                  <a:schemeClr val="tx2">
                    <a:lumMod val="50000"/>
                  </a:schemeClr>
                </a:solidFill>
              </a:rPr>
              <a:t>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empenho do computador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Perda de prazos de entrega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Arquivos corrompidos</a:t>
            </a:r>
            <a:endParaRPr lang="pt-B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8DA3DFE3-70F8-4ED7-B0D1-99F01197A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68239" y="1359161"/>
            <a:ext cx="3018427" cy="72482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Prevenir perda e ou retrabalho durante o processo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607111"/>
            <a:ext cx="3328061" cy="72438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sistema que as vezes acaba diminuindo a produtividade 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06053" y="2365899"/>
            <a:ext cx="3131892" cy="82239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Evitar gargalos no processamento do projeto</a:t>
            </a:r>
          </a:p>
        </p:txBody>
      </p:sp>
      <p:sp>
        <p:nvSpPr>
          <p:cNvPr id="10" name="Google Shape;345;p17">
            <a:extLst>
              <a:ext uri="{FF2B5EF4-FFF2-40B4-BE49-F238E27FC236}">
                <a16:creationId xmlns:a16="http://schemas.microsoft.com/office/drawing/2014/main" id="{A424A15B-54AA-4615-84EB-CD35E0D93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78" y="90271"/>
            <a:ext cx="4063999" cy="572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sz="3200" dirty="0">
                <a:solidFill>
                  <a:srgbClr val="0070C0"/>
                </a:solidFill>
              </a:rPr>
              <a:t>Justificativa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CDF391D5-1CE4-44D5-A03F-16EF8F9B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6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99784" y="345744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Stories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299784" y="1186977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freelancer gráfico, necessito de um monitoramento do meu computador durante o processo de renderização, para que eu saiba o rendimento através de dashboards.</a:t>
            </a:r>
          </a:p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1591733" y="2532947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usuário X, preciso de um sistema que me envie alertas, para que de forma prática, possa tomar alguma ação remotamente.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768866" y="3878917"/>
            <a:ext cx="5960534" cy="855158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 enquanto freelancer, tenho a necessidade de saber se estou usando minha máquina de forma exorbitante para que não danifique meu hardware.</a:t>
            </a:r>
            <a:endParaRPr lang="pt-BR" dirty="0"/>
          </a:p>
          <a:p>
            <a:pPr algn="ctr"/>
            <a:endParaRPr lang="pt-BR" dirty="0"/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ABE37773-9C2D-4AA0-82EB-FDC8CDD4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4637097"/>
            <a:ext cx="460088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27614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1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2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3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2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WindowsApps.WindowsAppsMediumWideTile" Revision="1" Stencil="System.Storyboarding.WindowsApps" StencilVersion="0.1"/>
</Control>
</file>

<file path=customXml/item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Props1.xml><?xml version="1.0" encoding="utf-8"?>
<ds:datastoreItem xmlns:ds="http://schemas.openxmlformats.org/officeDocument/2006/customXml" ds:itemID="{A9C9C7B0-5464-4DD2-B9A9-9C6FC944FFD8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F3E21E30-D471-4562-BD42-8016DE5AA705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06B260F-B420-4558-B48A-33D7856D5A6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9A1B9A0-2105-4224-80A4-10A1B0503CD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0DD2618-C717-4934-A855-89E23D0B29E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FC9BEB-1F3B-4CF9-A243-D93F0475FAA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063FFC3-C315-4D83-BF2A-8B7247114E8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54053C7-BAEA-44FD-AF1A-CB7F471AB5C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045B194-8D2B-4811-8A88-8FEF44EF6DF5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9E95F1F-081C-4DF2-825B-B6D7FAE6314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82D736D-6DC4-44A0-9216-D17153E8879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32D358A-F40F-4BCD-9A4B-A26B82B83A5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7E30541-C0F0-402C-991C-EA70B46D83E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632</Words>
  <Application>Microsoft Office PowerPoint</Application>
  <PresentationFormat>Apresentação na tela (16:9)</PresentationFormat>
  <Paragraphs>168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Montserrat Light</vt:lpstr>
      <vt:lpstr>Poppins</vt:lpstr>
      <vt:lpstr>Volsce template</vt:lpstr>
      <vt:lpstr>Provë 3D</vt:lpstr>
      <vt:lpstr> Renderização e Modelagem 3D</vt:lpstr>
      <vt:lpstr>Renderização e Modelagem </vt:lpstr>
      <vt:lpstr>Renderização e Modelagem </vt:lpstr>
      <vt:lpstr>Apresentação do PowerPoint</vt:lpstr>
      <vt:lpstr>Apresentação do PowerPoint</vt:lpstr>
      <vt:lpstr>ProtoPersona</vt:lpstr>
      <vt:lpstr>Justificativa</vt:lpstr>
      <vt:lpstr>Apresentação do PowerPoint</vt:lpstr>
      <vt:lpstr>Apresentação do PowerPoint</vt:lpstr>
      <vt:lpstr>StoryBoard</vt:lpstr>
      <vt:lpstr>Apresentação do PowerPoint</vt:lpstr>
      <vt:lpstr>Apresentação do PowerPoint</vt:lpstr>
      <vt:lpstr>Apresentação do PowerPoint</vt:lpstr>
      <vt:lpstr>Apresentação do PowerPoint</vt:lpstr>
      <vt:lpstr>DEEP DIVE - INOVAÇÃO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Provë 3d</dc:title>
  <cp:lastModifiedBy>GUSTAVO CAIRES</cp:lastModifiedBy>
  <cp:revision>121</cp:revision>
  <dcterms:modified xsi:type="dcterms:W3CDTF">2019-12-04T03:00:30Z</dcterms:modified>
</cp:coreProperties>
</file>